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11"/>
  </p:handoutMasterIdLst>
  <p:sldIdLst>
    <p:sldId id="256" r:id="rId2"/>
    <p:sldId id="257" r:id="rId3"/>
    <p:sldId id="274" r:id="rId4"/>
    <p:sldId id="266" r:id="rId5"/>
    <p:sldId id="265" r:id="rId6"/>
    <p:sldId id="279" r:id="rId7"/>
    <p:sldId id="280" r:id="rId8"/>
    <p:sldId id="281" r:id="rId9"/>
    <p:sldId id="271" r:id="rId10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41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1" d="100"/>
          <a:sy n="81" d="100"/>
        </p:scale>
        <p:origin x="2058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679833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9144002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66" name="Group 65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67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68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9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0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71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2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3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4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5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6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7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8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9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0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1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2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3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4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5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6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7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8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9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0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1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2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3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4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5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96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7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8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9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0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1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2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3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4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5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6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7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08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9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0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1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2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3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4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5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6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7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8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9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20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0238" y="1122363"/>
            <a:ext cx="6593681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00238" y="3602038"/>
            <a:ext cx="6593681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801052" y="5410202"/>
            <a:ext cx="2057400" cy="365125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19.06.2023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00237" y="5410202"/>
            <a:ext cx="3843665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15603" y="5410200"/>
            <a:ext cx="578317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71361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4304665"/>
            <a:ext cx="7434266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56058" y="606426"/>
            <a:ext cx="7434266" cy="3299778"/>
          </a:xfrm>
          <a:prstGeom prst="round2DiagRect">
            <a:avLst>
              <a:gd name="adj1" fmla="val 5101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24" y="5124020"/>
            <a:ext cx="7433144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19.06.2023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1119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93" y="609600"/>
            <a:ext cx="7429466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58" y="4419600"/>
            <a:ext cx="7428344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19.06.2023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63871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609600"/>
            <a:ext cx="6977064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365557"/>
            <a:ext cx="6564224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58" y="4309919"/>
            <a:ext cx="74295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19.06.2023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2" name="TextBox 51"/>
          <p:cNvSpPr txBox="1"/>
          <p:nvPr/>
        </p:nvSpPr>
        <p:spPr>
          <a:xfrm>
            <a:off x="696579" y="718458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7817473" y="2764972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867393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2134042"/>
            <a:ext cx="74295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23" y="4657655"/>
            <a:ext cx="7428379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19.06.2023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72819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56060" y="609600"/>
            <a:ext cx="7429499" cy="19050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856058" y="2674463"/>
            <a:ext cx="2397674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856059" y="3360263"/>
            <a:ext cx="2396432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86075" y="2677635"/>
            <a:ext cx="238828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86075" y="3363435"/>
            <a:ext cx="238895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89332" y="2674463"/>
            <a:ext cx="2396226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889332" y="3360263"/>
            <a:ext cx="2396226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19.06.2023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37283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56059" y="609600"/>
            <a:ext cx="7429499" cy="19050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856060" y="4404596"/>
            <a:ext cx="239643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856060" y="2666998"/>
            <a:ext cx="239643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800" dirty="0"/>
            </a:lvl1pPr>
          </a:lstStyle>
          <a:p>
            <a:pPr marL="0" lvl="0" indent="0">
              <a:buNone/>
            </a:pPr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856060" y="4980859"/>
            <a:ext cx="239643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66790" y="4404596"/>
            <a:ext cx="24003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366790" y="2666998"/>
            <a:ext cx="2399205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800" dirty="0"/>
            </a:lvl1pPr>
          </a:lstStyle>
          <a:p>
            <a:pPr marL="0" lvl="0" indent="0">
              <a:buNone/>
            </a:pPr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65695" y="4980857"/>
            <a:ext cx="24003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89426" y="4404595"/>
            <a:ext cx="2393056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889332" y="2666998"/>
            <a:ext cx="2396227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800" dirty="0"/>
            </a:lvl1pPr>
          </a:lstStyle>
          <a:p>
            <a:pPr marL="0" lvl="0" indent="0">
              <a:buNone/>
            </a:pPr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889332" y="4980855"/>
            <a:ext cx="2396226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19.06.2023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cap="all" baseline="0"/>
            </a:lvl1pPr>
          </a:lstStyle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74559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787197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1" y="609600"/>
            <a:ext cx="1503758" cy="5181601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6057" y="609600"/>
            <a:ext cx="5811443" cy="5181601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8722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1"/>
          <p:cNvSpPr>
            <a:spLocks noGrp="1"/>
          </p:cNvSpPr>
          <p:nvPr>
            <p:ph type="title"/>
          </p:nvPr>
        </p:nvSpPr>
        <p:spPr>
          <a:xfrm>
            <a:off x="856060" y="618518"/>
            <a:ext cx="7429499" cy="147857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8" name="Content Placeholder 2"/>
          <p:cNvSpPr>
            <a:spLocks noGrp="1"/>
          </p:cNvSpPr>
          <p:nvPr>
            <p:ph idx="1"/>
          </p:nvPr>
        </p:nvSpPr>
        <p:spPr>
          <a:xfrm>
            <a:off x="856060" y="2249487"/>
            <a:ext cx="7429499" cy="354171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9" name="Date Placeholder 3"/>
          <p:cNvSpPr>
            <a:spLocks noGrp="1"/>
          </p:cNvSpPr>
          <p:nvPr>
            <p:ph type="dt" sz="half" idx="10"/>
          </p:nvPr>
        </p:nvSpPr>
        <p:spPr>
          <a:xfrm>
            <a:off x="5592691" y="5883277"/>
            <a:ext cx="2057400" cy="365125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19.06.2023</a:t>
            </a:fld>
            <a:endParaRPr lang="ru-RU"/>
          </a:p>
        </p:txBody>
      </p:sp>
      <p:sp>
        <p:nvSpPr>
          <p:cNvPr id="5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56059" y="5883276"/>
            <a:ext cx="4679482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5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07241" y="5883275"/>
            <a:ext cx="578317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8974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1419227"/>
            <a:ext cx="74295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6058" y="4424362"/>
            <a:ext cx="74295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99003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56058" y="2249486"/>
            <a:ext cx="3658792" cy="354171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1" y="2249486"/>
            <a:ext cx="3656408" cy="354171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19.06.2023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5648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619127"/>
            <a:ext cx="7429500" cy="1477961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78902" y="2249486"/>
            <a:ext cx="3435949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56058" y="3073398"/>
            <a:ext cx="3658793" cy="271780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1992" y="2249485"/>
            <a:ext cx="3433565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3073398"/>
            <a:ext cx="3656408" cy="271780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19.06.2023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49264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19.06.2023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60203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19.06.2023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77635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029" y="609601"/>
            <a:ext cx="2892028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150" y="592666"/>
            <a:ext cx="4418407" cy="5198534"/>
          </a:xfrm>
        </p:spPr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029" y="2249486"/>
            <a:ext cx="2892028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19.06.2023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4162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61" y="609600"/>
            <a:ext cx="3753962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32866" y="609600"/>
            <a:ext cx="3452693" cy="5181602"/>
          </a:xfrm>
          <a:prstGeom prst="round2DiagRect">
            <a:avLst>
              <a:gd name="adj1" fmla="val 6074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sz="3200"/>
            </a:lvl1pPr>
          </a:lstStyle>
          <a:p>
            <a:pPr marL="0" lvl="0" indent="0">
              <a:buNone/>
            </a:pPr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59" y="2249486"/>
            <a:ext cx="3753964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19.06.2023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25973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9144002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9041774" cy="6858001"/>
            <a:chOff x="-14288" y="0"/>
            <a:chExt cx="9041774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8352798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56060" y="618518"/>
            <a:ext cx="7429499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6060" y="2249487"/>
            <a:ext cx="74294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592691" y="5883277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19.06.2023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56059" y="5883276"/>
            <a:ext cx="467948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07241" y="5883275"/>
            <a:ext cx="5783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965514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Лабораторная работа №2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81328"/>
            <a:ext cx="91440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000" dirty="0"/>
              <a:t>               </a:t>
            </a:r>
          </a:p>
          <a:p>
            <a:pPr algn="ctr">
              <a:buNone/>
            </a:pPr>
            <a:r>
              <a:rPr lang="ru-RU" sz="4000" dirty="0"/>
              <a:t> </a:t>
            </a:r>
            <a:r>
              <a:rPr lang="ru-RU" sz="4000" dirty="0">
                <a:latin typeface="Arial Black" pitchFamily="34" charset="0"/>
              </a:rPr>
              <a:t> </a:t>
            </a:r>
          </a:p>
          <a:p>
            <a:pPr algn="ctr">
              <a:buNone/>
            </a:pPr>
            <a:r>
              <a:rPr lang="ru-RU" sz="4000" dirty="0">
                <a:latin typeface="Arial Black" pitchFamily="34" charset="0"/>
              </a:rPr>
              <a:t>   </a:t>
            </a:r>
            <a:r>
              <a:rPr lang="ru-RU" b="1" dirty="0"/>
              <a:t>«</a:t>
            </a:r>
            <a:r>
              <a:rPr lang="ru-RU" b="1" cap="small" dirty="0"/>
              <a:t>Исследование неразветвленной цепи переменного тока  с активным, индуктивным и емкостным сопротивлениями. Исследование резонанса напряжений</a:t>
            </a:r>
            <a:r>
              <a:rPr lang="ru-RU" b="1" dirty="0"/>
              <a:t>»</a:t>
            </a:r>
            <a:endParaRPr lang="ru-RU" dirty="0"/>
          </a:p>
          <a:p>
            <a:pPr algn="ctr">
              <a:buNone/>
            </a:pPr>
            <a:endParaRPr lang="ru-RU" sz="5400" b="1" dirty="0"/>
          </a:p>
          <a:p>
            <a:pPr>
              <a:buNone/>
            </a:pPr>
            <a:endParaRPr lang="ru-RU" sz="4000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07504" y="0"/>
            <a:ext cx="8856984" cy="6858000"/>
          </a:xfrm>
        </p:spPr>
        <p:txBody>
          <a:bodyPr>
            <a:normAutofit fontScale="40000" lnSpcReduction="20000"/>
          </a:bodyPr>
          <a:lstStyle/>
          <a:p>
            <a:pPr algn="ctr">
              <a:buNone/>
            </a:pPr>
            <a:r>
              <a:rPr lang="ru-RU" sz="8000" dirty="0">
                <a:solidFill>
                  <a:srgbClr val="FF0000"/>
                </a:solidFill>
                <a:latin typeface="Arial Black" pitchFamily="34" charset="0"/>
              </a:rPr>
              <a:t>Цель: </a:t>
            </a:r>
          </a:p>
          <a:p>
            <a:pPr>
              <a:buNone/>
            </a:pPr>
            <a:r>
              <a:rPr lang="ru-RU" sz="5000" b="1" dirty="0">
                <a:solidFill>
                  <a:schemeClr val="bg1"/>
                </a:solidFill>
                <a:latin typeface="Arial Black" pitchFamily="34" charset="0"/>
              </a:rPr>
              <a:t>1.	исследование режимов работы цепи однофазного переменного синусоидального тока с последовательным соединением конденсатора, индуктивной катушки, активного сопротивления (резистора). Определение основных параметров исследуемой цепи при изменении в ней  ёмкости батареи конденсаторов;</a:t>
            </a:r>
          </a:p>
          <a:p>
            <a:pPr>
              <a:buNone/>
            </a:pPr>
            <a:r>
              <a:rPr lang="ru-RU" sz="5000" b="1" dirty="0">
                <a:solidFill>
                  <a:schemeClr val="bg1"/>
                </a:solidFill>
                <a:latin typeface="Arial Black" pitchFamily="34" charset="0"/>
              </a:rPr>
              <a:t>2.	изучение явления резонанса напряжений в исследуемой цепи (в последовательном контуре);</a:t>
            </a:r>
          </a:p>
          <a:p>
            <a:pPr>
              <a:buNone/>
            </a:pPr>
            <a:r>
              <a:rPr lang="ru-RU" sz="5000" b="1" dirty="0">
                <a:solidFill>
                  <a:schemeClr val="bg1"/>
                </a:solidFill>
                <a:latin typeface="Arial Black" pitchFamily="34" charset="0"/>
              </a:rPr>
              <a:t>3.	построение векторных диаграмм  напряжений, тока   при различных видах нагрузки;</a:t>
            </a:r>
          </a:p>
          <a:p>
            <a:pPr>
              <a:buNone/>
            </a:pPr>
            <a:r>
              <a:rPr lang="ru-RU" sz="5000" b="1" dirty="0">
                <a:solidFill>
                  <a:schemeClr val="bg1"/>
                </a:solidFill>
                <a:latin typeface="Arial Black" pitchFamily="34" charset="0"/>
              </a:rPr>
              <a:t>4.	приобретение навыков сборки простых электрических цепей.</a:t>
            </a:r>
          </a:p>
          <a:p>
            <a:pPr algn="ctr">
              <a:buNone/>
            </a:pPr>
            <a:r>
              <a:rPr lang="ru-RU" sz="7000" dirty="0">
                <a:solidFill>
                  <a:srgbClr val="FF0000"/>
                </a:solidFill>
                <a:latin typeface="Arial Black" pitchFamily="34" charset="0"/>
              </a:rPr>
              <a:t>Задача:</a:t>
            </a:r>
            <a:endParaRPr lang="ru-RU" sz="3200" dirty="0">
              <a:latin typeface="Arial Black" pitchFamily="34" charset="0"/>
            </a:endParaRPr>
          </a:p>
          <a:p>
            <a:pPr>
              <a:buNone/>
            </a:pPr>
            <a:endParaRPr lang="ru-RU" sz="3200" dirty="0">
              <a:latin typeface="Arial Black" pitchFamily="34" charset="0"/>
            </a:endParaRPr>
          </a:p>
          <a:p>
            <a:pPr>
              <a:buNone/>
            </a:pPr>
            <a:r>
              <a:rPr lang="ru-RU" sz="4900" dirty="0">
                <a:solidFill>
                  <a:schemeClr val="bg1"/>
                </a:solidFill>
                <a:latin typeface="Arial Black" pitchFamily="34" charset="0"/>
              </a:rPr>
              <a:t>Научиться экспериментально определять   параметры электрической цепи  и их влияние на режим работы цепи</a:t>
            </a:r>
            <a:r>
              <a:rPr lang="ru-RU" sz="3200" dirty="0">
                <a:latin typeface="Arial Black" pitchFamily="34" charset="0"/>
              </a:rPr>
              <a:t>.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457200" y="500043"/>
            <a:ext cx="8186766" cy="785817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ru-RU" sz="4400" dirty="0">
                <a:latin typeface="Arial Black" pitchFamily="34" charset="0"/>
              </a:rPr>
              <a:t>Назвать вид сигнала</a:t>
            </a: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179" y="2285992"/>
            <a:ext cx="9026028" cy="27011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282" y="214291"/>
            <a:ext cx="8243918" cy="2286015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Определить период, амплитуду и действующее значение напряжения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2500306"/>
            <a:ext cx="7772400" cy="2643206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49409" y="2500306"/>
            <a:ext cx="5299400" cy="4000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20" y="571480"/>
            <a:ext cx="8172480" cy="128588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dirty="0">
                <a:solidFill>
                  <a:schemeClr val="tx1"/>
                </a:solidFill>
                <a:latin typeface="Arial Black" pitchFamily="34" charset="0"/>
              </a:rPr>
              <a:t>Определить частоту электрического сигнала</a:t>
            </a:r>
            <a:br>
              <a:rPr lang="ru-RU" sz="4000" dirty="0">
                <a:solidFill>
                  <a:schemeClr val="tx1"/>
                </a:solidFill>
                <a:latin typeface="Arial Black" pitchFamily="34" charset="0"/>
              </a:rPr>
            </a:b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2780928"/>
            <a:ext cx="7772400" cy="2030383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5984" y="2371724"/>
            <a:ext cx="6143668" cy="39862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>
            <a:extLst>
              <a:ext uri="{FF2B5EF4-FFF2-40B4-BE49-F238E27FC236}">
                <a16:creationId xmlns:a16="http://schemas.microsoft.com/office/drawing/2014/main" id="{FDEB1A91-EB78-4F84-9C6C-ECA9CBA184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3468" y="980728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marL="0" lvl="0" indent="0" algn="just">
              <a:lnSpc>
                <a:spcPct val="150000"/>
              </a:lnSpc>
              <a:buNone/>
              <a:tabLst>
                <a:tab pos="-1170305" algn="l"/>
                <a:tab pos="630555" algn="l"/>
              </a:tabLst>
            </a:pPr>
            <a:r>
              <a:rPr lang="ru-RU" sz="4000" b="1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Условие, признак и применение резонанса напряжений.</a:t>
            </a:r>
          </a:p>
          <a:p>
            <a:pPr marL="0" lvl="0" indent="0" algn="just">
              <a:lnSpc>
                <a:spcPct val="150000"/>
              </a:lnSpc>
              <a:buNone/>
              <a:tabLst>
                <a:tab pos="-1170305" algn="l"/>
                <a:tab pos="630555" algn="l"/>
              </a:tabLst>
            </a:pPr>
            <a:r>
              <a:rPr lang="ru-RU" sz="4000" b="1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В каком случае резонанс напряжений вреден? </a:t>
            </a:r>
          </a:p>
          <a:p>
            <a:pPr marL="0" lvl="0" indent="0" algn="just">
              <a:lnSpc>
                <a:spcPct val="150000"/>
              </a:lnSpc>
              <a:buNone/>
              <a:tabLst>
                <a:tab pos="-1170305" algn="l"/>
                <a:tab pos="630555" algn="l"/>
              </a:tabLst>
            </a:pPr>
            <a:r>
              <a:rPr lang="ru-RU" sz="4000" b="1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Почему?</a:t>
            </a:r>
            <a:endParaRPr lang="ru-RU" sz="1800" b="1" dirty="0"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913294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B7F83E7F-1AD7-4638-B237-7FB841C530A3}"/>
              </a:ext>
            </a:extLst>
          </p:cNvPr>
          <p:cNvSpPr/>
          <p:nvPr/>
        </p:nvSpPr>
        <p:spPr>
          <a:xfrm>
            <a:off x="323528" y="260648"/>
            <a:ext cx="8424936" cy="13311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50000"/>
              </a:lnSpc>
              <a:spcAft>
                <a:spcPts val="0"/>
              </a:spcAft>
              <a:tabLst>
                <a:tab pos="630555" algn="l"/>
              </a:tabLst>
            </a:pPr>
            <a:r>
              <a:rPr lang="ru-RU" sz="2800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Какими способами можно достичь резонанса напряжений?</a:t>
            </a:r>
            <a:endParaRPr lang="ru-RU" sz="1200" b="1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5C4DA541-9724-4B23-87B5-9B46FA918035}"/>
              </a:ext>
            </a:extLst>
          </p:cNvPr>
          <p:cNvSpPr/>
          <p:nvPr/>
        </p:nvSpPr>
        <p:spPr>
          <a:xfrm>
            <a:off x="287524" y="1583364"/>
            <a:ext cx="8496944" cy="52091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50000"/>
              </a:lnSpc>
              <a:spcAft>
                <a:spcPts val="0"/>
              </a:spcAft>
              <a:tabLst>
                <a:tab pos="630555" algn="l"/>
              </a:tabLst>
            </a:pPr>
            <a:r>
              <a:rPr lang="ru-RU" sz="2800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По каким приборам можно определить     наступление резонанса?</a:t>
            </a:r>
          </a:p>
          <a:p>
            <a:pPr lvl="0" algn="just">
              <a:lnSpc>
                <a:spcPct val="150000"/>
              </a:lnSpc>
              <a:spcAft>
                <a:spcPts val="0"/>
              </a:spcAft>
              <a:tabLst>
                <a:tab pos="630555" algn="l"/>
              </a:tabLst>
            </a:pPr>
            <a:endParaRPr lang="ru-RU" sz="2800" b="1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50000"/>
              </a:lnSpc>
              <a:spcAft>
                <a:spcPts val="0"/>
              </a:spcAft>
              <a:tabLst>
                <a:tab pos="630555" algn="l"/>
              </a:tabLst>
            </a:pPr>
            <a:r>
              <a:rPr lang="ru-RU" sz="2800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Как изменяется полное сопротивление при резонансе напряжений?</a:t>
            </a:r>
          </a:p>
          <a:p>
            <a:pPr lvl="0" algn="just">
              <a:lnSpc>
                <a:spcPct val="150000"/>
              </a:lnSpc>
              <a:spcAft>
                <a:spcPts val="0"/>
              </a:spcAft>
              <a:tabLst>
                <a:tab pos="630555" algn="l"/>
              </a:tabLst>
            </a:pPr>
            <a:endParaRPr lang="ru-RU" sz="2800" b="1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50000"/>
              </a:lnSpc>
              <a:spcAft>
                <a:spcPts val="0"/>
              </a:spcAft>
              <a:tabLst>
                <a:tab pos="630555" algn="l"/>
              </a:tabLst>
            </a:pPr>
            <a:r>
              <a:rPr lang="ru-RU" sz="2800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Чему равен угол сдвига фаз между током и напряжением при резонансе?</a:t>
            </a:r>
            <a:endParaRPr lang="ru-RU" sz="2800" b="1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00000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C58B362C-4A1A-4FEE-9CB0-3631A82C85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Объект 1">
            <a:extLst>
              <a:ext uri="{FF2B5EF4-FFF2-40B4-BE49-F238E27FC236}">
                <a16:creationId xmlns:a16="http://schemas.microsoft.com/office/drawing/2014/main" id="{9891635A-B1AC-452B-AA3C-67D75C3A9E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sz="2800" b="1" dirty="0"/>
              <a:t>Чему равен коэффициент мощности при резонансе?</a:t>
            </a:r>
          </a:p>
          <a:p>
            <a:endParaRPr lang="ru-RU" sz="2800" b="1" dirty="0"/>
          </a:p>
          <a:p>
            <a:r>
              <a:rPr lang="ru-RU" sz="2800" b="1" dirty="0"/>
              <a:t>Чему равна  реактивная мощность при резонансе?</a:t>
            </a:r>
          </a:p>
          <a:p>
            <a:endParaRPr lang="ru-RU" sz="2800" b="1" dirty="0"/>
          </a:p>
          <a:p>
            <a:r>
              <a:rPr lang="ru-RU" sz="2800" b="1" dirty="0"/>
              <a:t>Написать формулу резонансной частоты.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7160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Критерии оценки выполненных действий:</a:t>
            </a: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sz="4800" dirty="0">
                <a:latin typeface="Arial Black" pitchFamily="34" charset="0"/>
              </a:rPr>
              <a:t>За каждый правильно выполненный пункт назначается 1 балл</a:t>
            </a:r>
          </a:p>
          <a:p>
            <a:r>
              <a:rPr lang="ru-RU" dirty="0"/>
              <a:t>4 балла - ставится отметка 5</a:t>
            </a:r>
          </a:p>
          <a:p>
            <a:r>
              <a:rPr lang="ru-RU" dirty="0"/>
              <a:t>3 балла - ставится отметка 4</a:t>
            </a:r>
          </a:p>
          <a:p>
            <a:r>
              <a:rPr lang="ru-RU" dirty="0"/>
              <a:t>2 балла - ставится отметка 3</a:t>
            </a:r>
          </a:p>
          <a:p>
            <a:r>
              <a:rPr lang="ru-RU" dirty="0"/>
              <a:t>0,1 балла - ставится отметка 2</a:t>
            </a:r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-539750" y="499676"/>
            <a:ext cx="5004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698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.</a:t>
            </a: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Контур">
  <a:themeElements>
    <a:clrScheme name="Контур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Контур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онтур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TM04033919[[fn=Контур]]</Template>
  <TotalTime>495</TotalTime>
  <Words>154</Words>
  <Application>Microsoft Office PowerPoint</Application>
  <PresentationFormat>Экран (4:3)</PresentationFormat>
  <Paragraphs>36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Arial</vt:lpstr>
      <vt:lpstr>Arial Black</vt:lpstr>
      <vt:lpstr>Tw Cen MT</vt:lpstr>
      <vt:lpstr>Контур</vt:lpstr>
      <vt:lpstr>Лабораторная работа №2</vt:lpstr>
      <vt:lpstr>Презентация PowerPoint</vt:lpstr>
      <vt:lpstr>Презентация PowerPoint</vt:lpstr>
      <vt:lpstr>Определить период, амплитуду и действующее значение напряжения</vt:lpstr>
      <vt:lpstr>Определить частоту электрического сигнала </vt:lpstr>
      <vt:lpstr>Презентация PowerPoint</vt:lpstr>
      <vt:lpstr>Презентация PowerPoint</vt:lpstr>
      <vt:lpstr>Презентация PowerPoint</vt:lpstr>
      <vt:lpstr>Критерии оценки выполненных действий: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Графическая работа №16</dc:title>
  <dc:creator>Admin32</dc:creator>
  <cp:lastModifiedBy>Пользователь Windows</cp:lastModifiedBy>
  <cp:revision>40</cp:revision>
  <cp:lastPrinted>2023-06-19T17:04:25Z</cp:lastPrinted>
  <dcterms:created xsi:type="dcterms:W3CDTF">2017-11-18T04:36:32Z</dcterms:created>
  <dcterms:modified xsi:type="dcterms:W3CDTF">2023-06-19T17:05:42Z</dcterms:modified>
</cp:coreProperties>
</file>