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2"/>
  </p:notesMasterIdLst>
  <p:sldIdLst>
    <p:sldId id="256" r:id="rId2"/>
    <p:sldId id="293" r:id="rId3"/>
    <p:sldId id="264" r:id="rId4"/>
    <p:sldId id="265" r:id="rId5"/>
    <p:sldId id="292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73" r:id="rId17"/>
    <p:sldId id="307" r:id="rId18"/>
    <p:sldId id="304" r:id="rId19"/>
    <p:sldId id="308" r:id="rId20"/>
    <p:sldId id="309" r:id="rId21"/>
    <p:sldId id="324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51" r:id="rId34"/>
    <p:sldId id="350" r:id="rId35"/>
    <p:sldId id="349" r:id="rId36"/>
    <p:sldId id="348" r:id="rId37"/>
    <p:sldId id="347" r:id="rId38"/>
    <p:sldId id="346" r:id="rId39"/>
    <p:sldId id="345" r:id="rId40"/>
    <p:sldId id="344" r:id="rId41"/>
    <p:sldId id="343" r:id="rId42"/>
    <p:sldId id="342" r:id="rId43"/>
    <p:sldId id="353" r:id="rId44"/>
    <p:sldId id="352" r:id="rId45"/>
    <p:sldId id="341" r:id="rId46"/>
    <p:sldId id="362" r:id="rId47"/>
    <p:sldId id="363" r:id="rId48"/>
    <p:sldId id="360" r:id="rId49"/>
    <p:sldId id="364" r:id="rId50"/>
    <p:sldId id="365" r:id="rId51"/>
    <p:sldId id="366" r:id="rId52"/>
    <p:sldId id="367" r:id="rId53"/>
    <p:sldId id="368" r:id="rId54"/>
    <p:sldId id="369" r:id="rId55"/>
    <p:sldId id="370" r:id="rId56"/>
    <p:sldId id="371" r:id="rId57"/>
    <p:sldId id="359" r:id="rId58"/>
    <p:sldId id="372" r:id="rId59"/>
    <p:sldId id="358" r:id="rId60"/>
    <p:sldId id="263" r:id="rId61"/>
  </p:sldIdLst>
  <p:sldSz cx="10691813" cy="7559675"/>
  <p:notesSz cx="6742113" cy="9872663"/>
  <p:defaultTextStyle>
    <a:defPPr>
      <a:defRPr lang="ru-RU"/>
    </a:defPPr>
    <a:lvl1pPr marL="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232D"/>
    <a:srgbClr val="1F3D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43" autoAdjust="0"/>
    <p:restoredTop sz="94618"/>
  </p:normalViewPr>
  <p:slideViewPr>
    <p:cSldViewPr snapToGrid="0" snapToObjects="1">
      <p:cViewPr>
        <p:scale>
          <a:sx n="100" d="100"/>
          <a:sy n="100" d="100"/>
        </p:scale>
        <p:origin x="-1482" y="-240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5A526-62A9-4440-ACC2-DB731B536920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16000" y="1233488"/>
            <a:ext cx="471011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C6BB8-88C9-C147-B608-4664A2A05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03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49DA-812C-8346-BB74-5620E7F783A7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5A04-406D-A240-AB3D-5155977581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49DA-812C-8346-BB74-5620E7F783A7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5A04-406D-A240-AB3D-5155977581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49DA-812C-8346-BB74-5620E7F783A7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5A04-406D-A240-AB3D-5155977581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49DA-812C-8346-BB74-5620E7F783A7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5A04-406D-A240-AB3D-5155977581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49DA-812C-8346-BB74-5620E7F783A7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5A04-406D-A240-AB3D-5155977581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49DA-812C-8346-BB74-5620E7F783A7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5A04-406D-A240-AB3D-5155977581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49DA-812C-8346-BB74-5620E7F783A7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5A04-406D-A240-AB3D-5155977581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49DA-812C-8346-BB74-5620E7F783A7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5A04-406D-A240-AB3D-5155977581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49DA-812C-8346-BB74-5620E7F783A7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5A04-406D-A240-AB3D-5155977581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49DA-812C-8346-BB74-5620E7F783A7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5A04-406D-A240-AB3D-5155977581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49DA-812C-8346-BB74-5620E7F783A7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5A04-406D-A240-AB3D-5155977581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B49DA-812C-8346-BB74-5620E7F783A7}" type="datetimeFigureOut">
              <a:rPr lang="ru-RU" smtClean="0"/>
              <a:t>20.04.2021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55A04-406D-A240-AB3D-5155977581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132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2.png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18.png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85902" y="5188435"/>
            <a:ext cx="1952787" cy="2371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600951" y="466725"/>
            <a:ext cx="2552700" cy="2304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260" y="0"/>
            <a:ext cx="1942185" cy="14536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675" y="174097"/>
            <a:ext cx="8976945" cy="724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общего и профессионального образования Ростовской области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РО «Ростовский – на – Дону автотранспортный колледж»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2670" y="1397845"/>
            <a:ext cx="7600950" cy="2316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практикум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/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«Повышение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подготовки студентов к демонстрационному экзамену по стандартам 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Ворлдскиллс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Россия» 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tatic.wixstatic.com/media/790579_2aa647f89aa648fe9b062827cf484911~mv2.png/v1/fill/w_392,h_310,al_c,lg_1/%D0%94%D0%A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862" y="4248149"/>
            <a:ext cx="6191573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34687" y="6248400"/>
            <a:ext cx="1337213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95251" y="4265288"/>
            <a:ext cx="3814451" cy="2935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учебно – методической работе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РО «Ростовский – на – Дону автотранспортный  колледж»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 компетенции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«Экспедирование грузов»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Александровна Титова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85902" y="6281579"/>
            <a:ext cx="1448123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238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13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0503" y="910437"/>
            <a:ext cx="4706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Организационный этап 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7179" y="2606793"/>
            <a:ext cx="4953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 defTabSz="914400"/>
            <a:endParaRPr lang="ru-RU" sz="1600" dirty="0">
              <a:solidFill>
                <a:srgbClr val="000000"/>
              </a:solidFill>
              <a:latin typeface="Times New Roman"/>
            </a:endParaRPr>
          </a:p>
          <a:p>
            <a:pPr indent="457200" algn="just" defTabSz="914400"/>
            <a:r>
              <a:rPr lang="ru-RU" sz="1800" dirty="0">
                <a:solidFill>
                  <a:srgbClr val="000000"/>
                </a:solidFill>
                <a:latin typeface="Times New Roman"/>
              </a:rPr>
              <a:t>Для проведения демонстрационного экзамена по стандартам </a:t>
            </a:r>
            <a:r>
              <a:rPr lang="ru-RU" sz="1800" dirty="0" err="1">
                <a:solidFill>
                  <a:srgbClr val="000000"/>
                </a:solidFill>
                <a:latin typeface="Times New Roman"/>
              </a:rPr>
              <a:t>Ворлдскиллс</a:t>
            </a:r>
            <a:r>
              <a:rPr lang="ru-RU" sz="1800" dirty="0">
                <a:solidFill>
                  <a:srgbClr val="000000"/>
                </a:solidFill>
                <a:latin typeface="Times New Roman"/>
              </a:rPr>
              <a:t> Россия образовательной организацией выбирается из перечня размещенных в Единой системе актуальных требований к компетенциям www.esat.worldskills.ru КОД из расчета один КОД по одной компетенции для обучающихся одной учебной группы. При этом в рамках одной учебной группы может быть выбрано более одной компетенции.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8" t="6997" r="4207" b="9475"/>
          <a:stretch/>
        </p:blipFill>
        <p:spPr bwMode="auto">
          <a:xfrm>
            <a:off x="5766707" y="2764857"/>
            <a:ext cx="4767943" cy="279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062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" y="4296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14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8583" y="773057"/>
            <a:ext cx="6456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РАБОТА С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КОДом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6" t="14786" r="30148" b="8724"/>
          <a:stretch/>
        </p:blipFill>
        <p:spPr bwMode="auto">
          <a:xfrm>
            <a:off x="87085" y="2112667"/>
            <a:ext cx="4196671" cy="452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15376" y="2417467"/>
            <a:ext cx="4953000" cy="42165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20. Выбирая КОД для проведения демонстрационного экзамена, образовательная организация соглашается с: </a:t>
            </a: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а) уровнем и сложностью задания для демонстрационного экзамена, включая максимально возможный балл; </a:t>
            </a: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б) требованиями к оборудованию, оснащению и расходным материалам для проведения демонстрационного экзамена; </a:t>
            </a: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в) перечнем знаний, умений и навыков, подлежащих оценке в рамках демонстрационного экзамена; </a:t>
            </a: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г) требованиями к составу экспертных групп для оценки выполнения заданий.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49602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15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10033" y="1130343"/>
            <a:ext cx="6456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kumimoji="0" lang="ru-RU" sz="24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КОДом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8583" y="2362387"/>
            <a:ext cx="950322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defTabSz="914400"/>
            <a:endParaRPr lang="ru-RU" sz="1800" dirty="0">
              <a:solidFill>
                <a:srgbClr val="000000"/>
              </a:solidFill>
              <a:latin typeface="Times New Roman"/>
            </a:endParaRPr>
          </a:p>
          <a:p>
            <a:pPr indent="457200" algn="just" defTabSz="914400"/>
            <a:r>
              <a:rPr lang="ru-RU" sz="1800" dirty="0">
                <a:solidFill>
                  <a:srgbClr val="000000"/>
                </a:solidFill>
                <a:latin typeface="Times New Roman"/>
              </a:rPr>
              <a:t>21. В соответствии с выбранным КОД образовательная организация вправе актуализировать учебные программы по соответствующим профессиям, специальностям и направлениям подготовки, а также разрабатывает регламентирующие документы и организует подготовку к демонстрационному экзамену. </a:t>
            </a:r>
          </a:p>
          <a:p>
            <a:pPr indent="457200" algn="just" defTabSz="914400"/>
            <a:r>
              <a:rPr lang="ru-RU" sz="1800" dirty="0" smtClean="0">
                <a:solidFill>
                  <a:prstClr val="black"/>
                </a:solidFill>
                <a:latin typeface="Times New Roman"/>
              </a:rPr>
              <a:t>22</a:t>
            </a:r>
            <a:r>
              <a:rPr lang="ru-RU" sz="1800" dirty="0">
                <a:solidFill>
                  <a:prstClr val="black"/>
                </a:solidFill>
                <a:latin typeface="Times New Roman"/>
              </a:rPr>
              <a:t>. Использование выбранного КОД в рамках проведения демонстрационного экзамена по стандартам </a:t>
            </a:r>
            <a:r>
              <a:rPr lang="ru-RU" sz="1800" dirty="0" err="1">
                <a:solidFill>
                  <a:prstClr val="black"/>
                </a:solidFill>
                <a:latin typeface="Times New Roman"/>
              </a:rPr>
              <a:t>Ворлдскиллс</a:t>
            </a:r>
            <a:r>
              <a:rPr lang="ru-RU" sz="1800" dirty="0">
                <a:solidFill>
                  <a:prstClr val="black"/>
                </a:solidFill>
                <a:latin typeface="Times New Roman"/>
              </a:rPr>
              <a:t> Россия осуществляется без внесения в него каких-либо изменений. </a:t>
            </a:r>
          </a:p>
          <a:p>
            <a:pPr indent="457200" algn="just" defTabSz="914400"/>
            <a:r>
              <a:rPr lang="ru-RU" sz="1800" dirty="0">
                <a:solidFill>
                  <a:prstClr val="black"/>
                </a:solidFill>
                <a:latin typeface="Times New Roman"/>
              </a:rPr>
              <a:t>23. После выбора образовательными организациями КОД производится распределение экзаменационных групп с учетом пропускной способности площадок, продолжительности экзаменов и особенностей выполнения экзаменационных модулей по выбранному КОД с соблюдением норм трудового законодательства и документов, регламентирующих порядок осуществления образовательной деятельности. </a:t>
            </a:r>
          </a:p>
          <a:p>
            <a:pPr indent="457200" algn="just" defTabSz="914400"/>
            <a:r>
              <a:rPr lang="ru-RU" sz="1800" dirty="0">
                <a:solidFill>
                  <a:prstClr val="black"/>
                </a:solidFill>
                <a:latin typeface="Times New Roman"/>
              </a:rPr>
              <a:t>24. Не рекомендуется проводить Демонстрационный экзамен и Подготовительный день в воскресенье, кроме случаев, когда это может привести к прерыванию экзаменов. </a:t>
            </a:r>
          </a:p>
        </p:txBody>
      </p:sp>
    </p:spTree>
    <p:extLst>
      <p:ext uri="{BB962C8B-B14F-4D97-AF65-F5344CB8AC3E}">
        <p14:creationId xmlns:p14="http://schemas.microsoft.com/office/powerpoint/2010/main" val="283593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16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9597" y="403047"/>
            <a:ext cx="67065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endParaRPr lang="ru-RU" sz="2000" b="1" dirty="0" smtClean="0">
              <a:solidFill>
                <a:srgbClr val="C00000"/>
              </a:solidFill>
              <a:latin typeface="Times New Roman"/>
            </a:endParaRPr>
          </a:p>
          <a:p>
            <a:pPr defTabSz="914400"/>
            <a:r>
              <a:rPr lang="ru-RU" sz="2000" b="1" dirty="0" smtClean="0">
                <a:solidFill>
                  <a:srgbClr val="C00000"/>
                </a:solidFill>
                <a:latin typeface="Times New Roman"/>
              </a:rPr>
              <a:t>АККРЕДИТАЦИЯ ЦЕНТРОВ ПРОВЕДЕНИЯ ДЕМОНСТРАЦИОННОГО ЭКЗАМЕНА ПО СТАНДАРТАМ ВОРЛДСКИЛЛС РОССИЯ </a:t>
            </a:r>
            <a:endParaRPr lang="ru-RU" sz="20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9960" y="2475249"/>
            <a:ext cx="4953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/>
            <a:endParaRPr lang="ru-RU" sz="2000" dirty="0">
              <a:solidFill>
                <a:srgbClr val="000000"/>
              </a:solidFill>
              <a:latin typeface="Times New Roman"/>
            </a:endParaRPr>
          </a:p>
          <a:p>
            <a:pPr algn="ctr" defTabSz="914400"/>
            <a:r>
              <a:rPr lang="ru-RU" sz="2000" dirty="0">
                <a:solidFill>
                  <a:srgbClr val="000000"/>
                </a:solidFill>
                <a:latin typeface="Times New Roman"/>
              </a:rPr>
              <a:t>Заявление на аккредитацию с приложением указанных документов</a:t>
            </a:r>
          </a:p>
          <a:p>
            <a:pPr algn="ctr" defTabSz="914400"/>
            <a:r>
              <a:rPr lang="ru-RU" sz="2000" dirty="0">
                <a:solidFill>
                  <a:srgbClr val="000000"/>
                </a:solidFill>
                <a:latin typeface="Times New Roman"/>
              </a:rPr>
              <a:t>направляется не менее, чем за 60 дней до начала демонстрационного экзамена, в</a:t>
            </a:r>
          </a:p>
          <a:p>
            <a:pPr algn="ctr" defTabSz="914400"/>
            <a:r>
              <a:rPr lang="ru-RU" sz="2000" dirty="0">
                <a:solidFill>
                  <a:srgbClr val="000000"/>
                </a:solidFill>
                <a:latin typeface="Times New Roman"/>
              </a:rPr>
              <a:t>случае если демонстрационный экзамен запланирован в срок с апреля по декабрь, за</a:t>
            </a:r>
          </a:p>
          <a:p>
            <a:pPr algn="ctr" defTabSz="914400"/>
            <a:r>
              <a:rPr lang="ru-RU" sz="2000" dirty="0">
                <a:solidFill>
                  <a:srgbClr val="000000"/>
                </a:solidFill>
                <a:latin typeface="Times New Roman"/>
              </a:rPr>
              <a:t>30 дней до начала демонстрационного экзамена, в случае если демонстрационный</a:t>
            </a:r>
          </a:p>
          <a:p>
            <a:pPr algn="ctr" defTabSz="914400"/>
            <a:r>
              <a:rPr lang="ru-RU" sz="2000" dirty="0">
                <a:solidFill>
                  <a:srgbClr val="000000"/>
                </a:solidFill>
                <a:latin typeface="Times New Roman"/>
              </a:rPr>
              <a:t>экзамен запланирован в марте, за 3 рабочих дня до начала демонстрационного</a:t>
            </a:r>
          </a:p>
          <a:p>
            <a:pPr algn="ctr" defTabSz="914400"/>
            <a:r>
              <a:rPr lang="ru-RU" sz="2000" dirty="0">
                <a:solidFill>
                  <a:srgbClr val="000000"/>
                </a:solidFill>
                <a:latin typeface="Times New Roman"/>
              </a:rPr>
              <a:t>экзамена, в случае если демонстрационный экзамен запланирован в феврале.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9" t="16783" r="22031" b="34259"/>
          <a:stretch/>
        </p:blipFill>
        <p:spPr bwMode="auto">
          <a:xfrm>
            <a:off x="5106760" y="2387039"/>
            <a:ext cx="5405760" cy="363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784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17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94724"/>
            <a:ext cx="6773862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58100" y="2076450"/>
            <a:ext cx="1200150" cy="495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5800" y="1789837"/>
            <a:ext cx="9286875" cy="198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Аккредитация осуществляется в целях проверки соответствия материально-технического оснащения заявителя утвержденному Агентством инфраструктурному листу, в том числе перечню расходных материалов, плану застройки в составе КОД, предъявляемым к ЦПДЭ для проведения демонстрационного экзамена по КОД с соответствующим цифровым обозначением.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34647" y="4446721"/>
            <a:ext cx="89571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аккредитации: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2.1.1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Застройка площадки полностью соответствует Плану застройки в соответствии с КОД по компетенции, утвержденному Агентством.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2.1.2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Материально-техническое оснащение площадки соответствует утвержденному Агентством инфраструктурному листу по соответствующей компетенции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2.1.3. ЦПДЭ в течение двух месяцев, предшествующих дате подачи юридическим лицом заявления на аккредитацию, не лишалась статуса ЦПДЭ. </a:t>
            </a:r>
          </a:p>
        </p:txBody>
      </p:sp>
    </p:spTree>
    <p:extLst>
      <p:ext uri="{BB962C8B-B14F-4D97-AF65-F5344CB8AC3E}">
        <p14:creationId xmlns:p14="http://schemas.microsoft.com/office/powerpoint/2010/main" val="709870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2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18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84939"/>
            <a:ext cx="6773862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72200" y="1861457"/>
            <a:ext cx="2695575" cy="1538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65138" y="1661402"/>
            <a:ext cx="43199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проведения аккредитации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1950" y="2398723"/>
            <a:ext cx="100965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Заявление 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аккредитацию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***Образовательные организации, расположенные на территории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субъекта  Российской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Федерации, вне зависимости от ведомственной принадлежности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 собственности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направляют заявления на проведение аккредитации площадок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ЦПДЭ в адрес УО для согласования и дальнейшего направления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Агентство.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УО в срок не позднее 3-х рабочих дней с даты получения заявления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комплекта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от образовательной организации и согласования,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направляет его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адрес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Агентства.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Специалист по аккредитации в течение 10 календарных дней с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даты поступления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заявления или повторного заявления на аккредитацию и приложений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нему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 формальную экспертизу поступивших документов.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формальной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экспертизы документов специалист по аккредитации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устанавливает Факты: соответствия или не соответствия;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Специалист по аккредитации в срок не позднее 1 календарного дня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даты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принятия положительного решения, принятого по результатам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формальной экспертизы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направляет поступившие документы эксперту по аккредитации.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экспертизы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 по аккредитации в течение 20 календарных дней с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даты поступления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устанавливает факт соответствия заявителя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критериям аккредитации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предусмотренных разделом 2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Положения;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Аккредитация или отправляют на доработку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81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18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84939"/>
            <a:ext cx="6773862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72200" y="1861457"/>
            <a:ext cx="2695575" cy="1538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76300" y="2036583"/>
            <a:ext cx="89920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Аккредитация ЦПДЭ может быть пролонгирована на следующий календарный год в соответствии с Таблицей пролонгации аккредитации ЦПДЭ, утвержденной распорядительным актом Агентства и размещенной на официальном сайте Агентства.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если количество рабочих мест не увеличено и КОД с соответствующим цифровым обозначением не изменился, либо предполагает применимость инфраструктурных листов к иным КОД согласно Таблице соответствия, осуществляется выдача нового электронного аттестата аккредитации.</a:t>
            </a:r>
          </a:p>
        </p:txBody>
      </p:sp>
    </p:spTree>
    <p:extLst>
      <p:ext uri="{BB962C8B-B14F-4D97-AF65-F5344CB8AC3E}">
        <p14:creationId xmlns:p14="http://schemas.microsoft.com/office/powerpoint/2010/main" val="1959579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87" y="4296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21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84939"/>
            <a:ext cx="6773862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62675" y="2013857"/>
            <a:ext cx="3505200" cy="132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010400" y="1884042"/>
            <a:ext cx="3257550" cy="1459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60388" y="1810068"/>
            <a:ext cx="7096125" cy="724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аннулирования электронного аттестата об аккредитации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0388" y="2586211"/>
            <a:ext cx="93079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C323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4.1. Основания для аннулирования аттестата аккредитации: </a:t>
            </a:r>
            <a:endParaRPr lang="ru-RU" sz="2000" b="1" dirty="0" smtClean="0">
              <a:solidFill>
                <a:srgbClr val="C323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4.1.1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Наличие подтвержденных фактов о недостоверности сведений, содержащихся в заявлении на аккредитацию и (или) приложенных к нему документах.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4.1.2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Нарушение со стороны ЦПДЭ требований по проведению демонстрационного экзамена, установленных регламентирующими документами Агентства.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4.1.3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Необеспечение ЦПДЭ (демонстрационного экзамена) всеми необходимыми инструментами и расходными материалами согласно приложенным к заявлению документам.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4.1.4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Изменения в деятельности ЦПДЭ, не позволяющие выполнить требования настоящего Положения.</a:t>
            </a:r>
          </a:p>
        </p:txBody>
      </p:sp>
    </p:spTree>
    <p:extLst>
      <p:ext uri="{BB962C8B-B14F-4D97-AF65-F5344CB8AC3E}">
        <p14:creationId xmlns:p14="http://schemas.microsoft.com/office/powerpoint/2010/main" val="1677667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22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23157" y="940248"/>
            <a:ext cx="74458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ВАЖНО</a:t>
            </a: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6032" y="2007054"/>
            <a:ext cx="8523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площадки должны быть оформлены в соответствии с  выбранным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КОДом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!!!!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7" t="16420" r="25953" b="8783"/>
          <a:stretch/>
        </p:blipFill>
        <p:spPr bwMode="auto">
          <a:xfrm>
            <a:off x="592092" y="2846606"/>
            <a:ext cx="9231086" cy="415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73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23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2639" y="904875"/>
            <a:ext cx="2789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3889661"/>
              </p:ext>
            </p:extLst>
          </p:nvPr>
        </p:nvGraphicFramePr>
        <p:xfrm>
          <a:off x="571500" y="2057643"/>
          <a:ext cx="9391650" cy="4724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5" name="Acrobat Document" r:id="rId5" imgW="8019977" imgH="5667300" progId="AcroExch.Document.7">
                  <p:embed/>
                </p:oleObj>
              </mc:Choice>
              <mc:Fallback>
                <p:oleObj name="Acrobat Document" r:id="rId5" imgW="8019977" imgH="56673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1500" y="2057643"/>
                        <a:ext cx="9391650" cy="4724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3874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84"/>
            <a:ext cx="10691813" cy="75553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0948" y="692328"/>
            <a:ext cx="67214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1F3D85"/>
                </a:solidFill>
                <a:latin typeface="Akrobat ExtraBold" charset="0"/>
                <a:ea typeface="Akrobat ExtraBold" charset="0"/>
                <a:cs typeface="Akrobat ExtraBold" charset="0"/>
              </a:rPr>
              <a:t>Общие положения демонстрационного экзамена</a:t>
            </a:r>
            <a:endParaRPr lang="ru-RU" sz="3200" b="1" dirty="0">
              <a:solidFill>
                <a:srgbClr val="1F3D85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50289" y="7001266"/>
            <a:ext cx="33054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5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073516" y="294724"/>
            <a:ext cx="1618298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456" y="184939"/>
            <a:ext cx="1571545" cy="117623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729313" y="224916"/>
            <a:ext cx="306704" cy="139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0" t="7792" r="13867" b="8852"/>
          <a:stretch/>
        </p:blipFill>
        <p:spPr bwMode="auto">
          <a:xfrm>
            <a:off x="413046" y="1741165"/>
            <a:ext cx="9622971" cy="504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977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24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0229" y="508739"/>
            <a:ext cx="612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ЦИФРОВОЙ ПЛАТФОРМОЙ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WSR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7" t="13256" r="12517" b="10910"/>
          <a:stretch/>
        </p:blipFill>
        <p:spPr bwMode="auto">
          <a:xfrm>
            <a:off x="1177353" y="2493196"/>
            <a:ext cx="8016875" cy="320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493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44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3426" y="928504"/>
            <a:ext cx="2152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CIS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9050" r="14107" b="13017"/>
          <a:stretch/>
        </p:blipFill>
        <p:spPr bwMode="auto">
          <a:xfrm>
            <a:off x="335930" y="1946070"/>
            <a:ext cx="9299288" cy="494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57875" y="1946070"/>
            <a:ext cx="3965303" cy="145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597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45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5" t="8721" r="13806" b="11678"/>
          <a:stretch/>
        </p:blipFill>
        <p:spPr bwMode="auto">
          <a:xfrm>
            <a:off x="638175" y="1913166"/>
            <a:ext cx="9772650" cy="51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773057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2009775"/>
            <a:ext cx="3748088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213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46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879369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8" t="8043" r="13988" b="4974"/>
          <a:stretch/>
        </p:blipFill>
        <p:spPr bwMode="auto">
          <a:xfrm>
            <a:off x="522947" y="1966807"/>
            <a:ext cx="9199357" cy="516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5" y="1966807"/>
            <a:ext cx="374967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228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47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777552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7" t="8110" r="13493" b="4967"/>
          <a:stretch/>
        </p:blipFill>
        <p:spPr bwMode="auto">
          <a:xfrm>
            <a:off x="304800" y="1958067"/>
            <a:ext cx="9858375" cy="513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2043113"/>
            <a:ext cx="375602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429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48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73057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1922463"/>
            <a:ext cx="9474200" cy="501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1922463"/>
            <a:ext cx="375602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629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49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773057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49" y="1946666"/>
            <a:ext cx="9661525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926" y="2043113"/>
            <a:ext cx="375602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485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50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41350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8" t="8381" r="13765" b="9708"/>
          <a:stretch/>
        </p:blipFill>
        <p:spPr bwMode="auto">
          <a:xfrm>
            <a:off x="911428" y="1966233"/>
            <a:ext cx="9089822" cy="493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2043113"/>
            <a:ext cx="375602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356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51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879369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0" t="10794" r="13631" b="9418"/>
          <a:stretch/>
        </p:blipFill>
        <p:spPr bwMode="auto">
          <a:xfrm>
            <a:off x="731838" y="1883597"/>
            <a:ext cx="9602787" cy="511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1883598"/>
            <a:ext cx="3756025" cy="128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512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52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777552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9" t="8702" r="14357" b="8115"/>
          <a:stretch/>
        </p:blipFill>
        <p:spPr bwMode="auto">
          <a:xfrm>
            <a:off x="689542" y="1884978"/>
            <a:ext cx="9133636" cy="51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43650" y="1884978"/>
            <a:ext cx="3619500" cy="1343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273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75553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640" y="692329"/>
            <a:ext cx="6813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1F3D85"/>
                </a:solidFill>
                <a:latin typeface="Akrobat ExtraBold" charset="0"/>
                <a:ea typeface="Akrobat ExtraBold" charset="0"/>
                <a:cs typeface="Akrobat ExtraBold" charset="0"/>
              </a:rPr>
              <a:t>Основные требования</a:t>
            </a:r>
            <a:endParaRPr lang="ru-RU" sz="4400" b="1" dirty="0">
              <a:solidFill>
                <a:srgbClr val="1F3D85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0289" y="7001266"/>
            <a:ext cx="33054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6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071610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456" y="184939"/>
            <a:ext cx="1571545" cy="117623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 t="31252" r="13982" b="8749"/>
          <a:stretch/>
        </p:blipFill>
        <p:spPr bwMode="auto">
          <a:xfrm>
            <a:off x="989671" y="2257425"/>
            <a:ext cx="7783285" cy="371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750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2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53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773057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"/>
          <a:stretch/>
        </p:blipFill>
        <p:spPr bwMode="auto">
          <a:xfrm>
            <a:off x="838200" y="1990725"/>
            <a:ext cx="9121774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2015564"/>
            <a:ext cx="3614738" cy="142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983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54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7" t="8219" r="13991" b="9641"/>
          <a:stretch/>
        </p:blipFill>
        <p:spPr bwMode="auto">
          <a:xfrm>
            <a:off x="537141" y="1841434"/>
            <a:ext cx="9759383" cy="515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8" y="777552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6" y="1841434"/>
            <a:ext cx="3614738" cy="154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8103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55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773057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4" t="7964" r="13528" b="11652"/>
          <a:stretch/>
        </p:blipFill>
        <p:spPr bwMode="auto">
          <a:xfrm>
            <a:off x="337457" y="2222783"/>
            <a:ext cx="9663793" cy="477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2" y="2092325"/>
            <a:ext cx="3614738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601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56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773057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"/>
          <a:stretch/>
        </p:blipFill>
        <p:spPr bwMode="auto">
          <a:xfrm>
            <a:off x="285751" y="1889125"/>
            <a:ext cx="10058400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5" y="1889124"/>
            <a:ext cx="3725863" cy="142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004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57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773057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8038" y="2116138"/>
            <a:ext cx="8523288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2116138"/>
            <a:ext cx="3724275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830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58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879369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t="7871" r="13895" b="8706"/>
          <a:stretch/>
        </p:blipFill>
        <p:spPr bwMode="auto">
          <a:xfrm>
            <a:off x="466725" y="1935424"/>
            <a:ext cx="9525000" cy="518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009775"/>
            <a:ext cx="3724275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648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59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777552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"/>
          <a:stretch/>
        </p:blipFill>
        <p:spPr bwMode="auto">
          <a:xfrm>
            <a:off x="762000" y="1856179"/>
            <a:ext cx="931545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1933575"/>
            <a:ext cx="3719512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895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60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777552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839913"/>
            <a:ext cx="9544050" cy="485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3" y="1839913"/>
            <a:ext cx="3719512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651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61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773057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" y="1736670"/>
            <a:ext cx="9610724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741165"/>
            <a:ext cx="3724275" cy="150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1250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62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879369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8751" r="13496" b="7867"/>
          <a:stretch/>
        </p:blipFill>
        <p:spPr bwMode="auto">
          <a:xfrm>
            <a:off x="200025" y="1934201"/>
            <a:ext cx="9753600" cy="506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842982"/>
            <a:ext cx="3552825" cy="1224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331" y="2859908"/>
            <a:ext cx="1797844" cy="61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737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50289" y="7001266"/>
            <a:ext cx="33054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7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080354" y="2733820"/>
            <a:ext cx="89018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defTabSz="914400"/>
            <a:endParaRPr lang="ru-RU" sz="1600" dirty="0">
              <a:solidFill>
                <a:srgbClr val="000000"/>
              </a:solidFill>
              <a:latin typeface="Times New Roman"/>
            </a:endParaRPr>
          </a:p>
          <a:p>
            <a:pPr indent="457200" algn="just" defTabSz="914400"/>
            <a:r>
              <a:rPr lang="ru-RU" sz="1800" dirty="0">
                <a:solidFill>
                  <a:srgbClr val="000000"/>
                </a:solidFill>
                <a:latin typeface="Times New Roman"/>
              </a:rPr>
              <a:t>Демонстрационный экзамен по стандартам </a:t>
            </a:r>
            <a:r>
              <a:rPr lang="ru-RU" sz="1800" dirty="0" err="1">
                <a:solidFill>
                  <a:srgbClr val="000000"/>
                </a:solidFill>
                <a:latin typeface="Times New Roman"/>
              </a:rPr>
              <a:t>Ворлдскиллс</a:t>
            </a:r>
            <a:r>
              <a:rPr lang="ru-RU" sz="1800" dirty="0">
                <a:solidFill>
                  <a:srgbClr val="000000"/>
                </a:solidFill>
                <a:latin typeface="Times New Roman"/>
              </a:rPr>
              <a:t> Россия проводится с целью определения у экзаменуемых уровня знаний, умений и практических навыков в условиях моделирования реальных производственных процессов в соответствии со стандартами </a:t>
            </a:r>
            <a:r>
              <a:rPr lang="ru-RU" sz="1800" dirty="0" err="1">
                <a:solidFill>
                  <a:srgbClr val="000000"/>
                </a:solidFill>
                <a:latin typeface="Times New Roman"/>
              </a:rPr>
              <a:t>Ворлдскиллс</a:t>
            </a:r>
            <a:r>
              <a:rPr lang="ru-RU" sz="1800" dirty="0">
                <a:solidFill>
                  <a:srgbClr val="000000"/>
                </a:solidFill>
                <a:latin typeface="Times New Roman"/>
              </a:rPr>
              <a:t> Россия.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5640" y="692329"/>
            <a:ext cx="68133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1F3D85"/>
                </a:solidFill>
                <a:latin typeface="Akrobat ExtraBold" charset="0"/>
                <a:ea typeface="Akrobat ExtraBold" charset="0"/>
                <a:cs typeface="Akrobat ExtraBold" charset="0"/>
              </a:rPr>
              <a:t>Методика организации и проведения ДЭ</a:t>
            </a:r>
            <a:endParaRPr lang="ru-RU" sz="3200" b="1" dirty="0">
              <a:solidFill>
                <a:srgbClr val="1F3D85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6020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63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777552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6" t="9474" r="13922" b="7838"/>
          <a:stretch/>
        </p:blipFill>
        <p:spPr bwMode="auto">
          <a:xfrm>
            <a:off x="560388" y="1893565"/>
            <a:ext cx="9716428" cy="518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1819275"/>
            <a:ext cx="3724275" cy="120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903" y="2953687"/>
            <a:ext cx="1606822" cy="42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612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64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879369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1953016"/>
            <a:ext cx="9555162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1953016"/>
            <a:ext cx="3467100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6227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65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879369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2" t="8216" r="14114" b="9006"/>
          <a:stretch/>
        </p:blipFill>
        <p:spPr bwMode="auto">
          <a:xfrm>
            <a:off x="522288" y="1889693"/>
            <a:ext cx="9040812" cy="511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490" y="1889693"/>
            <a:ext cx="3468688" cy="132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3095625"/>
            <a:ext cx="2549525" cy="47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245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66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1017944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0" t="8201" r="13576" b="8405"/>
          <a:stretch/>
        </p:blipFill>
        <p:spPr bwMode="auto">
          <a:xfrm>
            <a:off x="571500" y="1981557"/>
            <a:ext cx="9486900" cy="507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2" y="1981557"/>
            <a:ext cx="3468688" cy="1399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8206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67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879369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3" t="7866" r="13785" b="10818"/>
          <a:stretch/>
        </p:blipFill>
        <p:spPr bwMode="auto">
          <a:xfrm>
            <a:off x="718457" y="1842982"/>
            <a:ext cx="9104721" cy="490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0" y="1842983"/>
            <a:ext cx="3468688" cy="1166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518" y="2997994"/>
            <a:ext cx="2195513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9016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68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777552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/>
          <a:stretch/>
        </p:blipFill>
        <p:spPr bwMode="auto">
          <a:xfrm>
            <a:off x="923924" y="1914525"/>
            <a:ext cx="8899253" cy="492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688" y="1914525"/>
            <a:ext cx="3468688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9" y="2790544"/>
            <a:ext cx="1947863" cy="58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9905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69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2" t="7732" r="14156" b="6990"/>
          <a:stretch/>
        </p:blipFill>
        <p:spPr bwMode="auto">
          <a:xfrm>
            <a:off x="756990" y="1885307"/>
            <a:ext cx="8396535" cy="521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832233"/>
            <a:ext cx="2335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5" y="1952625"/>
            <a:ext cx="3468688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188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71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" y="479335"/>
            <a:ext cx="6667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ГЛАВНОГО ЭКСПЕРТА В ДНИ ПРОВЕДЕНИЯ ДЭ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783" y="1847850"/>
            <a:ext cx="1043216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1F3D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С-1</a:t>
            </a:r>
          </a:p>
          <a:p>
            <a:pPr algn="just"/>
            <a:endParaRPr lang="ru-RU" sz="2400" b="1" dirty="0">
              <a:solidFill>
                <a:srgbClr val="1F3D8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документации, работа с экспертами и участниками</a:t>
            </a:r>
          </a:p>
          <a:p>
            <a:pPr algn="just"/>
            <a:endParaRPr lang="ru-RU" sz="2400" b="1" dirty="0" smtClean="0">
              <a:solidFill>
                <a:srgbClr val="1F3D8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400" b="1" dirty="0" smtClean="0">
                <a:solidFill>
                  <a:srgbClr val="1F3D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SMP</a:t>
            </a:r>
            <a:r>
              <a:rPr lang="ru-RU" sz="2400" b="1" dirty="0" smtClean="0">
                <a:solidFill>
                  <a:srgbClr val="1F3D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план</a:t>
            </a:r>
          </a:p>
          <a:p>
            <a:pPr marL="457200" indent="-457200" algn="just">
              <a:buFontTx/>
              <a:buChar char="-"/>
            </a:pPr>
            <a:r>
              <a:rPr lang="ru-RU" sz="2400" b="1" dirty="0" smtClean="0">
                <a:solidFill>
                  <a:srgbClr val="1F3D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ознакомления с ТБ;</a:t>
            </a:r>
          </a:p>
          <a:p>
            <a:pPr marL="457200" indent="-457200" algn="just">
              <a:buFontTx/>
              <a:buChar char="-"/>
            </a:pPr>
            <a:r>
              <a:rPr lang="ru-RU" sz="2400" b="1" dirty="0" smtClean="0">
                <a:solidFill>
                  <a:srgbClr val="1F3D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распределения обязанностей экспертов;</a:t>
            </a:r>
          </a:p>
          <a:p>
            <a:pPr marL="457200" indent="-457200" algn="just">
              <a:buFontTx/>
              <a:buChar char="-"/>
            </a:pPr>
            <a:r>
              <a:rPr lang="ru-RU" sz="2400" b="1" dirty="0" smtClean="0">
                <a:solidFill>
                  <a:srgbClr val="1F3D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распределения рабочих мест участников;</a:t>
            </a:r>
          </a:p>
          <a:p>
            <a:pPr marL="457200" indent="-457200" algn="just">
              <a:buFontTx/>
              <a:buChar char="-"/>
            </a:pPr>
            <a:r>
              <a:rPr lang="ru-RU" sz="2400" b="1" dirty="0" smtClean="0">
                <a:solidFill>
                  <a:srgbClr val="1F3D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ознакомления участников с оценочными материалами и заданием;</a:t>
            </a:r>
          </a:p>
          <a:p>
            <a:pPr marL="457200" indent="-457200" algn="just">
              <a:buFontTx/>
              <a:buChar char="-"/>
            </a:pPr>
            <a:r>
              <a:rPr lang="ru-RU" sz="2400" b="1" dirty="0" smtClean="0">
                <a:solidFill>
                  <a:srgbClr val="1F3D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ознакомления участников с ТБ;</a:t>
            </a:r>
          </a:p>
          <a:p>
            <a:pPr marL="457200" indent="-457200" algn="just">
              <a:buFontTx/>
              <a:buChar char="-"/>
            </a:pPr>
            <a:r>
              <a:rPr lang="ru-RU" sz="2400" b="1" dirty="0" smtClean="0">
                <a:solidFill>
                  <a:srgbClr val="1F3D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Главным экспертом площадки проведения ДЭ;</a:t>
            </a:r>
          </a:p>
          <a:p>
            <a:pPr marL="457200" indent="-457200" algn="just">
              <a:buFontTx/>
              <a:buChar char="-"/>
            </a:pPr>
            <a:r>
              <a:rPr lang="ru-RU" sz="2400" b="1" dirty="0" smtClean="0">
                <a:solidFill>
                  <a:srgbClr val="1F3D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 загрузка Акта о готовности/неготовности площадки.</a:t>
            </a:r>
          </a:p>
        </p:txBody>
      </p:sp>
    </p:spTree>
    <p:extLst>
      <p:ext uri="{BB962C8B-B14F-4D97-AF65-F5344CB8AC3E}">
        <p14:creationId xmlns:p14="http://schemas.microsoft.com/office/powerpoint/2010/main" val="37104705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72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r="1146" b="8333"/>
          <a:stretch/>
        </p:blipFill>
        <p:spPr bwMode="auto">
          <a:xfrm>
            <a:off x="714374" y="2114550"/>
            <a:ext cx="9363075" cy="452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988" y="676274"/>
            <a:ext cx="6474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ДОКУМЕНТОВ                           ДЛЯ ОРГАНИЗАЦИИ И ПРОВЕДЕНИЯ ДЭ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876675" y="4572000"/>
            <a:ext cx="2381250" cy="40005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7457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73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988" y="676274"/>
            <a:ext cx="6474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ДОКУМЕНТОВ                           ДЛЯ ОРГАНИЗАЦИИ И ПРОВЕДЕНИЯ ДЭ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4" r="1094" b="26513"/>
          <a:stretch/>
        </p:blipFill>
        <p:spPr bwMode="auto">
          <a:xfrm>
            <a:off x="245268" y="2314574"/>
            <a:ext cx="10163175" cy="386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3733800" y="4895851"/>
            <a:ext cx="4419600" cy="93345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976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50289" y="7001266"/>
            <a:ext cx="33054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8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8583" y="773057"/>
            <a:ext cx="6456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Базовые принципы объективной оценки результатов подготовки рабочих кадров 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7183" y="1968504"/>
            <a:ext cx="967832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</a:rPr>
              <a:t>8.1. Применение единых оценочных материалов и заданий. </a:t>
            </a: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8.1.1. Демонстрационный экзамен проводится с использованием комплектов оценочной документации (далее – КОД), представляющих собой комплекс требований стандартизированной формы к выполнению заданий определенного уровня, оборудованию, оснащению и застройке площадки, составу экспертных групп и методики проведения оценки экзаменационных работ. </a:t>
            </a: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В состав КОД включается демонстрационный вариант задания (образец). </a:t>
            </a: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8.1.2. Задания, по которым проводится оценка на демонстрационном экзамене, определяются методом автоматизированного выбора из банка заданий в электронной системе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eSim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и доводятся до Главного эксперта за 1 день до экзамена. </a:t>
            </a: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8.1.3. КОД, включая демонстрационный вариант задания, разрабатываются ежегодно не позднее 1 декабря в соответствии с порядком, установленным Союзом, и размещаются в специальном разделе на официальном сайте www.worldskills.ru и в Единой системе актуальных требований к компетенциям www.esat.worldskills.ru. </a:t>
            </a: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8.1.4. Задания разрабатываются на основе конкурсных заданий Финала Национального чемпионата «Молодые профессионалы» (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WorldSkills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Russia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) соответствующего года или международных чемпионатов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WorldSkills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 предыдущего или соответствующего года способом, обеспечивающим взаимное сопоставление/сравнение результатов демонстрационного экзамена.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168440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74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988" y="676274"/>
            <a:ext cx="6474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ДОКУМЕНТОВ                           ДЛЯ ОРГАНИЗАЦИИ И ПРОВЕДЕНИЯ ДЭ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" t="7685" r="20677" b="3982"/>
          <a:stretch/>
        </p:blipFill>
        <p:spPr bwMode="auto">
          <a:xfrm>
            <a:off x="542925" y="1741166"/>
            <a:ext cx="9325451" cy="516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2628900" y="5276850"/>
            <a:ext cx="5210175" cy="61912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645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75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988" y="1017944"/>
            <a:ext cx="6474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SMP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3322903"/>
            <a:ext cx="4552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РАЗРАБАТЫВАЕТСЯ В СООТВЕТСТВИИ С ВЫБРАННЫМ КОД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7515" r="26198" b="4907"/>
          <a:stretch/>
        </p:blipFill>
        <p:spPr bwMode="auto">
          <a:xfrm>
            <a:off x="5905419" y="2247900"/>
            <a:ext cx="4581606" cy="485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3868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76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988" y="1017944"/>
            <a:ext cx="6474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ознакомления экспертов с ТБ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t="16926" r="61510" b="15093"/>
          <a:stretch/>
        </p:blipFill>
        <p:spPr bwMode="auto">
          <a:xfrm>
            <a:off x="2085046" y="1859957"/>
            <a:ext cx="4885295" cy="534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1126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77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987" y="781351"/>
            <a:ext cx="6474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распределения обязанностей экспертов на площадке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" t="16250" r="76406" b="7778"/>
          <a:stretch/>
        </p:blipFill>
        <p:spPr bwMode="auto">
          <a:xfrm>
            <a:off x="1933254" y="1741165"/>
            <a:ext cx="6620195" cy="550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7927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78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987" y="781351"/>
            <a:ext cx="6474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распределения рабочих мест участников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" t="16926" r="61354" b="7871"/>
          <a:stretch/>
        </p:blipFill>
        <p:spPr bwMode="auto">
          <a:xfrm>
            <a:off x="2390773" y="1793512"/>
            <a:ext cx="4457701" cy="541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9452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79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987" y="781351"/>
            <a:ext cx="6474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ознакомления участников с оценочными материалами и заданием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" t="16926" r="65573" b="8149"/>
          <a:stretch/>
        </p:blipFill>
        <p:spPr bwMode="auto">
          <a:xfrm>
            <a:off x="2506458" y="1741165"/>
            <a:ext cx="3970542" cy="546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5639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80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986" y="154700"/>
            <a:ext cx="6750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и прием  ГЭ площадки.                  Подготовка и размещение Акт готовности/неготовности площадки к проведению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15463" r="51302" b="5463"/>
          <a:stretch/>
        </p:blipFill>
        <p:spPr bwMode="auto">
          <a:xfrm>
            <a:off x="2311010" y="1724360"/>
            <a:ext cx="4546990" cy="548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9980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81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3039" y="279866"/>
            <a:ext cx="68078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критериев и аспектов оценки выполнения участниками КЗ                                + загрузочный файл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t="17684" r="43906" b="7130"/>
          <a:stretch/>
        </p:blipFill>
        <p:spPr bwMode="auto">
          <a:xfrm>
            <a:off x="1928289" y="2038740"/>
            <a:ext cx="6329885" cy="496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7471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82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3039" y="279866"/>
            <a:ext cx="68078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критериев и аспектов оценки выполнения участниками КЗ                                + загрузочный файл и его импорт в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CIS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" t="16184" r="27864" b="7222"/>
          <a:stretch/>
        </p:blipFill>
        <p:spPr bwMode="auto">
          <a:xfrm>
            <a:off x="1705022" y="1941477"/>
            <a:ext cx="8324803" cy="505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8089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83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7693" y="2100557"/>
            <a:ext cx="945832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Следить за соблюдением правил поведения и стандартов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орлдскиллс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площадке;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Следить за соблюдением временного регламента;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Оперативно реагировать в случае возникновения внештатной ситуации;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выполнения участниками КЗ внесение результатов в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CIS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Цифровой платформой в соответствии с Инструкцией (ежедневно импорт результатов участников и отметка о сдаче ДЭ);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питьевого режима участников и питание;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гигиенических норм на площадке;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работы линейных экспертов и технического эксперта;</a:t>
            </a: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завершения рабочего дня (подготовка на следующий день, подписи ЛЭ в ведомостях)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648" y="773057"/>
            <a:ext cx="6429228" cy="724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ГЛАВНОГО ЭКСПЕРТА В ТЕЧЕНИЕ РАБОЧЕГО ДНЯ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956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311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50289" y="7001266"/>
            <a:ext cx="33054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9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8583" y="773057"/>
            <a:ext cx="6456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Базовые принципы объективной оценки результатов подготовки рабочих кадров 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7803" y="1957416"/>
            <a:ext cx="97336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</a:rPr>
              <a:t>8.2. Единые требования к площадкам проведения демонстрационного экзамена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</a:rPr>
              <a:t>. </a:t>
            </a:r>
          </a:p>
          <a:p>
            <a:pPr lvl="0" indent="457200" algn="just" defTabSz="914400"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8.2.1. Процедура выполнения заданий демонстрационного экзамена и их оценки осуществляется на площадках, аккредитованных в качестве центров проведения демонстрационного экзамена (ЦПДЭ) в соответствии с Положением об аккредитации центров проведения демонстрационного экзамена, утвержденным приказом Агентства профессионального мастерства  от </a:t>
            </a:r>
            <a:r>
              <a:rPr lang="ru-RU" sz="1800" kern="0" dirty="0">
                <a:solidFill>
                  <a:srgbClr val="000000"/>
                </a:solidFill>
                <a:latin typeface="Times New Roman"/>
              </a:rPr>
              <a:t>от </a:t>
            </a:r>
            <a:r>
              <a:rPr lang="ru-RU" sz="1800" kern="0" dirty="0" smtClean="0">
                <a:solidFill>
                  <a:srgbClr val="000000"/>
                </a:solidFill>
                <a:latin typeface="Times New Roman"/>
              </a:rPr>
              <a:t>22.01.2021 №</a:t>
            </a:r>
            <a:r>
              <a:rPr lang="en-US" sz="1800" kern="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1800" kern="0" dirty="0">
                <a:solidFill>
                  <a:srgbClr val="000000"/>
                </a:solidFill>
                <a:latin typeface="Times New Roman"/>
              </a:rPr>
              <a:t>22.01.2021-1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(далее – Положение об аккредитации ЦПДЭ), что удостоверяется электронным аттестатом. </a:t>
            </a: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8.2.2. В качестве ЦПДЭ могут быть аккредитованы организации и предприятия, отвечающие установленным критериям.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83" y="4838297"/>
            <a:ext cx="9692842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1524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54" y="0"/>
            <a:ext cx="10705567" cy="75596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9227" y="4905214"/>
            <a:ext cx="1952787" cy="2371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852412" y="132799"/>
            <a:ext cx="2758437" cy="2515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415" y="0"/>
            <a:ext cx="3363409" cy="25173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5290" y="2921179"/>
            <a:ext cx="6480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БЛАГОДАРИМ         ЗА ВНИМАНИЕ!</a:t>
            </a:r>
            <a:endParaRPr lang="ru-RU" sz="4800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93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10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8583" y="773057"/>
            <a:ext cx="6456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Базовые принципы объективной оценки результатов подготовки рабочих кадров 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3361" y="2095356"/>
            <a:ext cx="95032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</a:rPr>
              <a:t>8.3. Независимая экспертная оценка выполнения заданий. </a:t>
            </a: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sng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8.3.1. Оценку выполнения заданий демонстрационного экзамена осуществляют эксперты по соответствующей компетенции, владеющие методикой оценки по стандартам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Ворлдскиллс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и прошедшие подтверждение в электронной базе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eSim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: </a:t>
            </a: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- сертифицированные эксперты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Ворлдскиллс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; </a:t>
            </a: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- эксперты, прошедшие обучение в Академии и имеющие свидетельства о праве проведения чемпионатов; </a:t>
            </a: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- эксперты, прошедшие обучение в Академии и имеющие свидетельства о праве оценки выполнения заданий демонстрационного экзамена. </a:t>
            </a: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8.3.2. За каждой площадкой Агентством закрепляется Главный эксперт. </a:t>
            </a: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8.3.3. В целях соблюдения принципов объективности и независимости при проведении демонстрационного экзамена, не допускается участие в оценивании заданий демонстрационного экзамена экспертов, принимавших участие в подготовке экзаменуемых студентов и выпускников, или представляющих с экзаменуемыми одну образовательную организацию.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90397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84630" y="7001266"/>
            <a:ext cx="461858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11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8583" y="773057"/>
            <a:ext cx="6456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Базовые принципы объективной оценки результатов подготовки рабочих кадров 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8583" y="1741165"/>
            <a:ext cx="96774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</a:rPr>
              <a:t>8.4. Применение единой информационной системы при проведении демонстрационного экзамена. </a:t>
            </a: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sng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8.4.1. Все участники демонстрационного экзамена и эксперты должны быть зарегистрированы в электронной системе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eSim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с учетом требований Федерального закона от 27 июля 2006 года №152-ФЗ «О персональных данных».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8.4.2. Процессы организации и проведения демонстрационного экзамена, включая формирование экзаменационных групп, процедуры согласования и назначения экспертов, аккредитацию ЦПДЭ, автоматизированный выбор заданий, а также обработка и мониторинг результатов демонстрационного экзамена осуществляются в электронной системе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eSim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.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6" r="13513" b="15315"/>
          <a:stretch/>
        </p:blipFill>
        <p:spPr bwMode="auto">
          <a:xfrm>
            <a:off x="2246972" y="4818931"/>
            <a:ext cx="5573487" cy="211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994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10691813" cy="75553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353" y="7001266"/>
            <a:ext cx="4764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krobat ExtraBold" charset="0"/>
                <a:ea typeface="Akrobat ExtraBold" charset="0"/>
                <a:cs typeface="Akrobat ExtraBold" charset="0"/>
              </a:rPr>
              <a:t>12</a:t>
            </a:r>
            <a:endParaRPr lang="ru-RU" b="1" dirty="0">
              <a:solidFill>
                <a:schemeClr val="bg1"/>
              </a:solidFill>
              <a:latin typeface="Akrobat ExtraBold" charset="0"/>
              <a:ea typeface="Akrobat ExtraBold" charset="0"/>
              <a:cs typeface="Akrobat ExtraBold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8275" y="294724"/>
            <a:ext cx="1620203" cy="1446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06" y="184939"/>
            <a:ext cx="1571545" cy="117623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8583" y="773057"/>
            <a:ext cx="6456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Базовые принципы объективной оценки результатов подготовки рабочих кадров 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6256" y="1917060"/>
            <a:ext cx="9601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</a:rPr>
              <a:t>8.5. Выдача паспорта компетенций.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Результаты демонстрационного экзамена по стандартам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Ворлдскиллс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Россия по соответствующей компетенции, выраженные в баллах, обрабатываются в электронной системе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eSim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и удостоверяются электронным документом - Паспортом компетенций (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Skills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Passport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), форма которого устанавливается Агентством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8" t="8501" r="13447" b="6320"/>
          <a:stretch/>
        </p:blipFill>
        <p:spPr bwMode="auto">
          <a:xfrm>
            <a:off x="1904999" y="3384865"/>
            <a:ext cx="8703951" cy="374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7420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3988</TotalTime>
  <Words>1758</Words>
  <Application>Microsoft Office PowerPoint</Application>
  <PresentationFormat>Произвольный</PresentationFormat>
  <Paragraphs>191</Paragraphs>
  <Slides>60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2" baseType="lpstr"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Ольга</cp:lastModifiedBy>
  <cp:revision>91</cp:revision>
  <cp:lastPrinted>2020-06-09T13:09:19Z</cp:lastPrinted>
  <dcterms:created xsi:type="dcterms:W3CDTF">2017-06-06T12:31:48Z</dcterms:created>
  <dcterms:modified xsi:type="dcterms:W3CDTF">2021-04-20T14:02:03Z</dcterms:modified>
</cp:coreProperties>
</file>