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335" r:id="rId3"/>
    <p:sldId id="261" r:id="rId4"/>
    <p:sldId id="326" r:id="rId5"/>
    <p:sldId id="265" r:id="rId6"/>
    <p:sldId id="286" r:id="rId7"/>
    <p:sldId id="269" r:id="rId8"/>
    <p:sldId id="330" r:id="rId9"/>
    <p:sldId id="331" r:id="rId10"/>
    <p:sldId id="267" r:id="rId11"/>
    <p:sldId id="332" r:id="rId12"/>
    <p:sldId id="272" r:id="rId13"/>
    <p:sldId id="291" r:id="rId14"/>
    <p:sldId id="292" r:id="rId15"/>
    <p:sldId id="289" r:id="rId16"/>
    <p:sldId id="333" r:id="rId17"/>
    <p:sldId id="323" r:id="rId18"/>
    <p:sldId id="328" r:id="rId19"/>
    <p:sldId id="329" r:id="rId20"/>
    <p:sldId id="334" r:id="rId21"/>
    <p:sldId id="336" r:id="rId22"/>
    <p:sldId id="337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6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fld id="{9A1E0B76-85FC-410E-B27C-3F500EFD70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814D97-93AF-4F94-B8D7-37A43921529B}" type="slidenum">
              <a:rPr lang="ru-RU"/>
              <a:pPr/>
              <a:t>2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11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12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13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14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15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16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17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18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19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20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C3C694-E9E5-422E-9386-EA299344FCA9}" type="slidenum">
              <a:rPr lang="ru-RU"/>
              <a:pPr/>
              <a:t>3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E0FBB-4344-4B82-B601-98BE0FED311B}" type="slidenum">
              <a:rPr lang="ru-RU"/>
              <a:pPr/>
              <a:t>21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7DAA36-6615-4BDB-922A-5939DB16FEB1}" type="slidenum">
              <a:rPr lang="ru-RU"/>
              <a:pPr/>
              <a:t>4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7DAA36-6615-4BDB-922A-5939DB16FEB1}" type="slidenum">
              <a:rPr lang="ru-RU"/>
              <a:pPr/>
              <a:t>5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4475F-E321-4C3F-B98E-B6F5CBA80C19}" type="slidenum">
              <a:rPr lang="ru-RU"/>
              <a:pPr/>
              <a:t>6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4475F-E321-4C3F-B98E-B6F5CBA80C19}" type="slidenum">
              <a:rPr lang="ru-RU"/>
              <a:pPr/>
              <a:t>7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4475F-E321-4C3F-B98E-B6F5CBA80C19}" type="slidenum">
              <a:rPr lang="ru-RU"/>
              <a:pPr/>
              <a:t>8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1A689C-380D-4B2E-B43A-4207C4086D8B}" type="slidenum">
              <a:rPr lang="ru-RU"/>
              <a:pPr/>
              <a:t>9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1A689C-380D-4B2E-B43A-4207C4086D8B}" type="slidenum">
              <a:rPr lang="ru-RU"/>
              <a:pPr/>
              <a:t>10</a:t>
            </a:fld>
            <a:endParaRPr 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5ECA19-F699-4BF8-8379-2398B2F460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1DE4AA-44DC-4637-BB82-D52734859A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4BFDA2-93CB-474C-AEC0-A14CC6BE5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986A9F-73AE-4144-B4B9-CCA284D1A6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10468B-76BB-40BC-BC5B-5FA74A71B0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2BC3A4-2BBA-4419-B1EE-C357F6F778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ADE1E5-9EA6-42AC-8457-6E3BE5B69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25B101-2533-45E7-A849-8278D52A0C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C3CB81-56F0-4335-80ED-E4197BFE4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A0D8BB-4557-4908-9003-74104AF477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C9C197-2D56-4769-A44C-5369B91B7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4C1ACC-6EA6-4525-AA08-ACFC6AB77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D3327-20DA-4CFA-B53B-445472888D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9DF940-897B-4314-8DD1-549261CC5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665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665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1F6C1C-78AF-4B57-81D0-3F1748F2F6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12775" y="65627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556000" y="65627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335838" y="65627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C01CFE9-9F84-4931-BBF3-FCA27724F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D68AD8-2A8A-4BF8-B6B1-77BCBDD6B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660FF4-5D19-4ED9-9566-4F852A983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3D3F5A-DFD3-40F9-8B86-7C0C1E10E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5CFEA6-64E8-4AC2-875C-A07738E06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4DFAFE-238A-407B-BE9A-AC56B55073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9FE117-D8F5-4029-98FE-1161475A38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0EE34B-1AFD-4B24-9255-AF52BCCF1F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fld id="{507541DF-8908-4521-B4F0-136B227F15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98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fld id="{0A0AAE09-EA7C-46D1-8F59-E82B9D7C51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6">
                <a:lumMod val="40000"/>
                <a:lumOff val="60000"/>
              </a:schemeClr>
            </a:gs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848" y="843224"/>
            <a:ext cx="8352928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ТЕХНИЧЕСКАЯ МЕХАНИКА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47924" y="2335900"/>
            <a:ext cx="698477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Раздел 1. Теоретическая механика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39912" y="3619096"/>
            <a:ext cx="698477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ТЕМА</a:t>
            </a:r>
            <a:r>
              <a:rPr lang="ru-RU" sz="4000" dirty="0" smtClean="0"/>
              <a:t>: «ТРЕНИЕ»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304008" y="6556611"/>
            <a:ext cx="5472608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ГБПОУ РО </a:t>
            </a:r>
            <a:r>
              <a:rPr lang="ru-RU" dirty="0" smtClean="0"/>
              <a:t>Ростовский-на-Дону автотранспортный колледж «</a:t>
            </a:r>
            <a:r>
              <a:rPr lang="ru-RU" dirty="0"/>
              <a:t>РАТК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504808" y="251445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3808" y="5652045"/>
            <a:ext cx="338437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Преподаватель: Середа П.О.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3808" y="467469"/>
            <a:ext cx="9217024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Автомобиль удерживается с помощью тормозов на наклонной части дороги. При перемещении тормозной педали на 2 см тормозные колодки дисковых тормозов перемещаются на 0,2 мм. Диаметр рабочей части диска </a:t>
            </a:r>
            <a:r>
              <a:rPr lang="en-US" dirty="0"/>
              <a:t>d</a:t>
            </a:r>
            <a:r>
              <a:rPr lang="ru-RU" dirty="0"/>
              <a:t>=220 мм, нагруженный диаметр колеса </a:t>
            </a:r>
            <a:r>
              <a:rPr lang="en-US" dirty="0"/>
              <a:t>D</a:t>
            </a:r>
            <a:r>
              <a:rPr lang="ru-RU" dirty="0"/>
              <a:t>=520 мм, вес автомобиля 14 </a:t>
            </a:r>
            <a:r>
              <a:rPr lang="ru-RU" dirty="0" err="1"/>
              <a:t>кН.</a:t>
            </a:r>
            <a:r>
              <a:rPr lang="ru-RU" dirty="0"/>
              <a:t> Определить, с какой силой </a:t>
            </a:r>
            <a:r>
              <a:rPr lang="en-US" dirty="0"/>
              <a:t>N</a:t>
            </a:r>
            <a:r>
              <a:rPr lang="ru-RU" dirty="0"/>
              <a:t> водитель должен нажимать на педаль тормоза, если угол наклона дороги α=20°. Трением качения пренебречь. Коэффициент трения скольжения между тормозными колодками и диском </a:t>
            </a:r>
            <a:r>
              <a:rPr lang="ru-RU" i="1" dirty="0"/>
              <a:t>f</a:t>
            </a:r>
            <a:r>
              <a:rPr lang="ru-RU" dirty="0"/>
              <a:t>=0,5. Тормоза всех колес работают одинаково.</a:t>
            </a:r>
          </a:p>
        </p:txBody>
      </p:sp>
      <p:pic>
        <p:nvPicPr>
          <p:cNvPr id="11" name="Рисунок 10" descr="Новый рисунок (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555701"/>
            <a:ext cx="35337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60392" y="2637781"/>
            <a:ext cx="33123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4168" y="3012663"/>
            <a:ext cx="5946143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Запишем уравнение равновесия для моментов всех сил относительно центра О: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92674"/>
              </p:ext>
            </p:extLst>
          </p:nvPr>
        </p:nvGraphicFramePr>
        <p:xfrm>
          <a:off x="6871750" y="3400475"/>
          <a:ext cx="2709284" cy="81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Уравнение" r:id="rId5" imgW="1307532" imgH="393529" progId="Equation.3">
                  <p:embed/>
                </p:oleObj>
              </mc:Choice>
              <mc:Fallback>
                <p:oleObj name="Уравнение" r:id="rId5" imgW="1307532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750" y="3400475"/>
                        <a:ext cx="2709284" cy="811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53467"/>
              </p:ext>
            </p:extLst>
          </p:nvPr>
        </p:nvGraphicFramePr>
        <p:xfrm>
          <a:off x="4037582" y="4211885"/>
          <a:ext cx="1911485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Уравнение" r:id="rId7" imgW="1054100" imgH="393700" progId="Equation.3">
                  <p:embed/>
                </p:oleObj>
              </mc:Choice>
              <mc:Fallback>
                <p:oleObj name="Уравнение" r:id="rId7" imgW="10541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582" y="4211885"/>
                        <a:ext cx="1911485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831126"/>
              </p:ext>
            </p:extLst>
          </p:nvPr>
        </p:nvGraphicFramePr>
        <p:xfrm>
          <a:off x="6264448" y="4211884"/>
          <a:ext cx="1512168" cy="737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Уравнение" r:id="rId9" imgW="812447" imgH="393529" progId="Equation.3">
                  <p:embed/>
                </p:oleObj>
              </mc:Choice>
              <mc:Fallback>
                <p:oleObj name="Уравнение" r:id="rId9" imgW="81244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448" y="4211884"/>
                        <a:ext cx="1512168" cy="737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21240" y="5129908"/>
            <a:ext cx="191539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Следовательно: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968501"/>
              </p:ext>
            </p:extLst>
          </p:nvPr>
        </p:nvGraphicFramePr>
        <p:xfrm>
          <a:off x="6336456" y="4982862"/>
          <a:ext cx="1591738" cy="74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Уравнение" r:id="rId11" imgW="939392" imgH="431613" progId="Equation.3">
                  <p:embed/>
                </p:oleObj>
              </mc:Choice>
              <mc:Fallback>
                <p:oleObj name="Уравнение" r:id="rId11" imgW="939392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456" y="4982862"/>
                        <a:ext cx="1591738" cy="741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59792" y="5724053"/>
            <a:ext cx="921284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силие</a:t>
            </a:r>
            <a:r>
              <a:rPr lang="ru-RU" dirty="0"/>
              <a:t>, исходящее от водителя </a:t>
            </a:r>
            <a:r>
              <a:rPr lang="ru-RU" dirty="0" smtClean="0"/>
              <a:t>увеличивается </a:t>
            </a:r>
            <a:r>
              <a:rPr lang="ru-RU" dirty="0"/>
              <a:t>в соотношении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39826"/>
              </p:ext>
            </p:extLst>
          </p:nvPr>
        </p:nvGraphicFramePr>
        <p:xfrm>
          <a:off x="7344568" y="5724054"/>
          <a:ext cx="227393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Уравнение" r:id="rId13" imgW="1638300" imgH="419100" progId="Equation.3">
                  <p:embed/>
                </p:oleObj>
              </mc:Choice>
              <mc:Fallback>
                <p:oleObj name="Уравнение" r:id="rId13" imgW="16383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568" y="5724054"/>
                        <a:ext cx="227393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32259" y="6516141"/>
            <a:ext cx="475386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 сила нажима на педаль тормоза равна: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45123"/>
              </p:ext>
            </p:extLst>
          </p:nvPr>
        </p:nvGraphicFramePr>
        <p:xfrm>
          <a:off x="5304989" y="6391087"/>
          <a:ext cx="3562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Уравнение" r:id="rId15" imgW="2692400" imgH="444500" progId="Equation.3">
                  <p:embed/>
                </p:oleObj>
              </mc:Choice>
              <mc:Fallback>
                <p:oleObj name="Уравнение" r:id="rId15" imgW="26924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989" y="6391087"/>
                        <a:ext cx="35623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71505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4112" y="427037"/>
            <a:ext cx="7924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Трение качения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112" y="884237"/>
            <a:ext cx="9296400" cy="2840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400" i="1" dirty="0">
                <a:solidFill>
                  <a:srgbClr val="FF0000"/>
                </a:solidFill>
              </a:rPr>
              <a:t>Трением качения </a:t>
            </a:r>
            <a:r>
              <a:rPr lang="ru-RU" sz="2400" dirty="0">
                <a:solidFill>
                  <a:srgbClr val="0070C0"/>
                </a:solidFill>
              </a:rPr>
              <a:t>называется трение движения, при </a:t>
            </a:r>
            <a:r>
              <a:rPr lang="ru-RU" sz="2400" dirty="0" smtClean="0">
                <a:solidFill>
                  <a:srgbClr val="0070C0"/>
                </a:solidFill>
              </a:rPr>
              <a:t>котором скорости </a:t>
            </a:r>
            <a:r>
              <a:rPr lang="ru-RU" sz="2400" dirty="0">
                <a:solidFill>
                  <a:srgbClr val="0070C0"/>
                </a:solidFill>
              </a:rPr>
              <a:t>соприкасающихся тел в точках касания одинаковы по </a:t>
            </a:r>
            <a:r>
              <a:rPr lang="ru-RU" sz="2400" dirty="0" smtClean="0">
                <a:solidFill>
                  <a:srgbClr val="0070C0"/>
                </a:solidFill>
              </a:rPr>
              <a:t>значению </a:t>
            </a:r>
            <a:r>
              <a:rPr lang="ru-RU" sz="2400" dirty="0">
                <a:solidFill>
                  <a:srgbClr val="0070C0"/>
                </a:solidFill>
              </a:rPr>
              <a:t>и направлению</a:t>
            </a:r>
            <a:r>
              <a:rPr lang="ru-RU" sz="2000" dirty="0"/>
              <a:t>.</a:t>
            </a:r>
          </a:p>
          <a:p>
            <a:pPr indent="354013" algn="just"/>
            <a:r>
              <a:rPr lang="ru-RU" sz="2000" dirty="0"/>
              <a:t>Если движение двух соприкасающихся тел происходит при </a:t>
            </a:r>
            <a:r>
              <a:rPr lang="ru-RU" sz="2000" dirty="0" smtClean="0"/>
              <a:t>одновременном </a:t>
            </a:r>
            <a:r>
              <a:rPr lang="ru-RU" sz="2000" dirty="0"/>
              <a:t>качении и скольжении, то в этом случае возникает </a:t>
            </a:r>
            <a:r>
              <a:rPr lang="ru-RU" sz="2000" i="1" dirty="0" smtClean="0"/>
              <a:t>трение </a:t>
            </a:r>
            <a:r>
              <a:rPr lang="ru-RU" sz="2000" i="1" dirty="0"/>
              <a:t>качения с проскальзыванием</a:t>
            </a:r>
            <a:r>
              <a:rPr lang="ru-RU" sz="2000" dirty="0"/>
              <a:t>.</a:t>
            </a:r>
          </a:p>
          <a:p>
            <a:pPr indent="354013" algn="just"/>
            <a:r>
              <a:rPr lang="ru-RU" sz="2000" dirty="0" smtClean="0"/>
              <a:t>Если </a:t>
            </a:r>
            <a:r>
              <a:rPr lang="ru-RU" sz="2000" dirty="0"/>
              <a:t>сила </a:t>
            </a:r>
            <a:r>
              <a:rPr lang="ru-RU" sz="2000" b="1" i="1" dirty="0"/>
              <a:t>Р </a:t>
            </a:r>
            <a:r>
              <a:rPr lang="ru-RU" sz="2000" dirty="0"/>
              <a:t>не </a:t>
            </a:r>
            <a:r>
              <a:rPr lang="ru-RU" sz="2000" dirty="0" smtClean="0"/>
              <a:t>действует, то </a:t>
            </a:r>
            <a:r>
              <a:rPr lang="ru-RU" sz="2000" dirty="0"/>
              <a:t>сила </a:t>
            </a:r>
            <a:r>
              <a:rPr lang="ru-RU" sz="2000" b="1" i="1" dirty="0"/>
              <a:t>G </a:t>
            </a:r>
            <a:r>
              <a:rPr lang="ru-RU" sz="2000" dirty="0"/>
              <a:t>будет уравновешиваться </a:t>
            </a:r>
            <a:r>
              <a:rPr lang="ru-RU" sz="2000" dirty="0" smtClean="0"/>
              <a:t>реакцией </a:t>
            </a:r>
            <a:r>
              <a:rPr lang="ru-RU" sz="2000" b="1" i="1" dirty="0" smtClean="0"/>
              <a:t>R </a:t>
            </a:r>
            <a:r>
              <a:rPr lang="ru-RU" sz="2000" dirty="0"/>
              <a:t>опорной плоскости и цилиндр будет </a:t>
            </a:r>
            <a:r>
              <a:rPr lang="ru-RU" sz="2000" dirty="0" smtClean="0"/>
              <a:t>находиться </a:t>
            </a:r>
            <a:r>
              <a:rPr lang="ru-RU" sz="2000" dirty="0"/>
              <a:t>в покое (реакция </a:t>
            </a:r>
            <a:r>
              <a:rPr lang="ru-RU" sz="2000" b="1" i="1" dirty="0"/>
              <a:t>R </a:t>
            </a:r>
            <a:r>
              <a:rPr lang="ru-RU" sz="2000" dirty="0"/>
              <a:t>будет </a:t>
            </a:r>
            <a:r>
              <a:rPr lang="ru-RU" sz="2000" dirty="0" smtClean="0"/>
              <a:t>вертикальна</a:t>
            </a:r>
            <a:r>
              <a:rPr lang="ru-RU" sz="2000" dirty="0"/>
              <a:t>).</a:t>
            </a:r>
          </a:p>
        </p:txBody>
      </p:sp>
      <p:pic>
        <p:nvPicPr>
          <p:cNvPr id="9219" name="Picture 3" descr="C:\Users\user\Desktop\Новый рисунок (9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8" y="3923853"/>
            <a:ext cx="2750992" cy="27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0232" y="3806602"/>
            <a:ext cx="5038725" cy="29549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/>
            <a:r>
              <a:rPr lang="ru-RU" dirty="0" smtClean="0"/>
              <a:t>При действии силы </a:t>
            </a:r>
            <a:r>
              <a:rPr lang="ru-RU" b="1" i="1" dirty="0"/>
              <a:t>Р</a:t>
            </a:r>
            <a:r>
              <a:rPr lang="ru-RU" dirty="0" smtClean="0"/>
              <a:t> произойдет </a:t>
            </a:r>
            <a:r>
              <a:rPr lang="ru-RU" dirty="0"/>
              <a:t>перераспределение давлений на опорную поверхность и полная реакция </a:t>
            </a:r>
            <a:r>
              <a:rPr lang="ru-RU" b="1" i="1" dirty="0"/>
              <a:t>R </a:t>
            </a:r>
            <a:r>
              <a:rPr lang="ru-RU" dirty="0"/>
              <a:t>пройдет через </a:t>
            </a:r>
            <a:r>
              <a:rPr lang="ru-RU" dirty="0" smtClean="0"/>
              <a:t>какую-то </a:t>
            </a:r>
            <a:r>
              <a:rPr lang="ru-RU" dirty="0"/>
              <a:t>точку </a:t>
            </a:r>
            <a:r>
              <a:rPr lang="ru-RU" i="1" dirty="0"/>
              <a:t>A </a:t>
            </a:r>
            <a:r>
              <a:rPr lang="ru-RU" dirty="0"/>
              <a:t>и через точку </a:t>
            </a:r>
            <a:r>
              <a:rPr lang="ru-RU" i="1" dirty="0"/>
              <a:t>О </a:t>
            </a:r>
            <a:r>
              <a:rPr lang="ru-RU" dirty="0"/>
              <a:t>(согласно теореме о равновесии трех непараллельных сил).</a:t>
            </a:r>
          </a:p>
          <a:p>
            <a:pPr indent="354013" algn="just"/>
            <a:r>
              <a:rPr lang="ru-RU" dirty="0"/>
              <a:t>При </a:t>
            </a:r>
            <a:r>
              <a:rPr lang="ru-RU" dirty="0" smtClean="0"/>
              <a:t>каком-то </a:t>
            </a:r>
            <a:r>
              <a:rPr lang="ru-RU" dirty="0"/>
              <a:t>критическом значении силы </a:t>
            </a:r>
            <a:r>
              <a:rPr lang="ru-RU" i="1" dirty="0"/>
              <a:t>Р </a:t>
            </a:r>
            <a:r>
              <a:rPr lang="ru-RU" dirty="0"/>
              <a:t>цилиндр придет в движение и будет равномерно перекатываться по опорной плоскости, а точка </a:t>
            </a:r>
            <a:r>
              <a:rPr lang="ru-RU" i="1" dirty="0"/>
              <a:t>A </a:t>
            </a:r>
            <a:r>
              <a:rPr lang="ru-RU" dirty="0"/>
              <a:t>займет крайнее правое положение.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</a:t>
            </a:r>
            <a:endParaRPr lang="ru-R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ый рисунок (10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350838"/>
            <a:ext cx="917632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808" y="4817269"/>
            <a:ext cx="92964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Максимальное значение плеча k называется </a:t>
            </a:r>
            <a:r>
              <a:rPr lang="ru-RU" sz="2400" i="1" dirty="0" smtClean="0">
                <a:solidFill>
                  <a:srgbClr val="FF0000"/>
                </a:solidFill>
              </a:rPr>
              <a:t>коэффициентом  трения </a:t>
            </a:r>
            <a:r>
              <a:rPr lang="ru-RU" sz="2400" i="1" dirty="0">
                <a:solidFill>
                  <a:srgbClr val="FF0000"/>
                </a:solidFill>
              </a:rPr>
              <a:t>качения</a:t>
            </a:r>
            <a:r>
              <a:rPr lang="ru-RU" sz="2400" dirty="0">
                <a:solidFill>
                  <a:srgbClr val="FF0000"/>
                </a:solidFill>
              </a:rPr>
              <a:t>; </a:t>
            </a:r>
            <a:r>
              <a:rPr lang="ru-RU" sz="2400" i="1" dirty="0">
                <a:solidFill>
                  <a:srgbClr val="FF0000"/>
                </a:solidFill>
              </a:rPr>
              <a:t>он имеет размерность длины </a:t>
            </a:r>
            <a:r>
              <a:rPr lang="ru-RU" sz="2400" dirty="0">
                <a:solidFill>
                  <a:srgbClr val="FF0000"/>
                </a:solidFill>
              </a:rPr>
              <a:t>и выражается в </a:t>
            </a:r>
            <a:r>
              <a:rPr lang="ru-RU" sz="2400" dirty="0" smtClean="0">
                <a:solidFill>
                  <a:srgbClr val="FF0000"/>
                </a:solidFill>
              </a:rPr>
              <a:t>сантиметрах </a:t>
            </a:r>
            <a:r>
              <a:rPr lang="ru-RU" sz="2400" dirty="0">
                <a:solidFill>
                  <a:srgbClr val="FF0000"/>
                </a:solidFill>
              </a:rPr>
              <a:t>или миллиметрах.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712" y="6065837"/>
            <a:ext cx="9220199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</a:rPr>
              <a:t>Из полученной формулы видно, что усилие, необходимое </a:t>
            </a:r>
            <a:r>
              <a:rPr lang="ru-RU" sz="2000" b="1" i="1" dirty="0" smtClean="0">
                <a:solidFill>
                  <a:srgbClr val="0070C0"/>
                </a:solidFill>
              </a:rPr>
              <a:t>для перекатывания </a:t>
            </a:r>
            <a:r>
              <a:rPr lang="ru-RU" sz="2000" b="1" i="1" dirty="0">
                <a:solidFill>
                  <a:srgbClr val="0070C0"/>
                </a:solidFill>
              </a:rPr>
              <a:t>катка, прямо пропорционально его весу и обратно</a:t>
            </a:r>
          </a:p>
          <a:p>
            <a:pPr algn="just"/>
            <a:r>
              <a:rPr lang="ru-RU" sz="2000" b="1" i="1" dirty="0">
                <a:solidFill>
                  <a:srgbClr val="0070C0"/>
                </a:solidFill>
              </a:rPr>
              <a:t>пропорционально радиусу катка.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53556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512" y="655637"/>
            <a:ext cx="8991600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Коэффициент трения качения определяется опытным путем, </a:t>
            </a:r>
            <a:r>
              <a:rPr lang="ru-RU" sz="2000" b="1" dirty="0" smtClean="0">
                <a:solidFill>
                  <a:srgbClr val="0070C0"/>
                </a:solidFill>
              </a:rPr>
              <a:t>его значения </a:t>
            </a:r>
            <a:r>
              <a:rPr lang="ru-RU" sz="2000" b="1" dirty="0">
                <a:solidFill>
                  <a:srgbClr val="0070C0"/>
                </a:solidFill>
              </a:rPr>
              <a:t>для различных условий приводятся в справочниках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Ориентировочные значения </a:t>
            </a:r>
            <a:r>
              <a:rPr lang="ru-RU" sz="2000" dirty="0" smtClean="0">
                <a:solidFill>
                  <a:srgbClr val="0070C0"/>
                </a:solidFill>
              </a:rPr>
              <a:t>коэффициентов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трения </a:t>
            </a:r>
            <a:r>
              <a:rPr lang="ru-RU" sz="2000" dirty="0" smtClean="0">
                <a:solidFill>
                  <a:srgbClr val="0070C0"/>
                </a:solidFill>
              </a:rPr>
              <a:t>качения (в см):</a:t>
            </a:r>
            <a:endParaRPr lang="ru-RU" sz="2000" dirty="0">
              <a:solidFill>
                <a:srgbClr val="0070C0"/>
              </a:solidFill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user\Desktop\Новый рисунок (11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09" y="1907629"/>
            <a:ext cx="6338703" cy="21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512" y="4771224"/>
            <a:ext cx="9220199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Коэффициент трения качения практически не зависит от скорости движения тела.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6555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ый рисунок (13) — копия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503236"/>
            <a:ext cx="7939400" cy="32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Новый рисунок (14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38" y="3782022"/>
            <a:ext cx="7188748" cy="17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848" y="5724053"/>
            <a:ext cx="8568952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i="1" dirty="0">
                <a:solidFill>
                  <a:srgbClr val="0070C0"/>
                </a:solidFill>
              </a:rPr>
              <a:t>Трение качения в большинстве случаев меньше трения скольжения, поэтому вместо подшипников скольжения широко применяют шариковые и роликовые подшипники качения.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0902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808" y="467469"/>
            <a:ext cx="9073008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Определить силу P, необходимую для равномерного качения цилиндрического катка диаметра </a:t>
            </a:r>
            <a:r>
              <a:rPr lang="ru-RU" dirty="0" smtClean="0"/>
              <a:t>60см </a:t>
            </a:r>
            <a:r>
              <a:rPr lang="ru-RU" dirty="0"/>
              <a:t>и веса </a:t>
            </a:r>
            <a:r>
              <a:rPr lang="ru-RU" dirty="0" smtClean="0"/>
              <a:t>300Н </a:t>
            </a:r>
            <a:r>
              <a:rPr lang="ru-RU" dirty="0"/>
              <a:t>по горизонтальной плоскости, если коэффициент трения качения k=0,5 см, а угол, составляемый силой P с горизонтальной плоскостью, равен α=30°.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4168" y="1835621"/>
            <a:ext cx="230425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824" y="2225252"/>
            <a:ext cx="892899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Изобразим на рисунке, действующие на каток силы.</a:t>
            </a:r>
          </a:p>
        </p:txBody>
      </p:sp>
      <p:pic>
        <p:nvPicPr>
          <p:cNvPr id="8" name="Рисунок 7" descr="Новый рисунок (4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771725"/>
            <a:ext cx="295232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44168" y="2699717"/>
            <a:ext cx="596451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Составим уравнение моментов относительно точки 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44368" y="3231637"/>
            <a:ext cx="290656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(Q - </a:t>
            </a:r>
            <a:r>
              <a:rPr lang="en-US" dirty="0" err="1"/>
              <a:t>P·sin</a:t>
            </a:r>
            <a:r>
              <a:rPr lang="en-US" dirty="0"/>
              <a:t>α)k - P·r·cosα=0.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6176" y="3861917"/>
            <a:ext cx="194835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Отсюда найдем: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93771"/>
              </p:ext>
            </p:extLst>
          </p:nvPr>
        </p:nvGraphicFramePr>
        <p:xfrm>
          <a:off x="3833854" y="4571925"/>
          <a:ext cx="570801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Уравнение" r:id="rId5" imgW="3619500" imgH="419100" progId="Equation.3">
                  <p:embed/>
                </p:oleObj>
              </mc:Choice>
              <mc:Fallback>
                <p:oleObj name="Уравнение" r:id="rId5" imgW="36195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54" y="4571925"/>
                        <a:ext cx="570801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36803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7912" y="350837"/>
            <a:ext cx="7772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Устойчивость к опрокидыванию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501" y="808037"/>
            <a:ext cx="9220200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Рассмотрим твердое тело весом </a:t>
            </a:r>
            <a:r>
              <a:rPr lang="ru-RU" i="1" dirty="0"/>
              <a:t>G</a:t>
            </a:r>
            <a:r>
              <a:rPr lang="ru-RU" dirty="0"/>
              <a:t>, опирающееся на </a:t>
            </a:r>
            <a:r>
              <a:rPr lang="ru-RU" dirty="0" smtClean="0"/>
              <a:t>плоскость и </a:t>
            </a:r>
            <a:r>
              <a:rPr lang="ru-RU" dirty="0"/>
              <a:t>способное опрокидываться вокруг </a:t>
            </a:r>
            <a:r>
              <a:rPr lang="ru-RU" dirty="0" smtClean="0"/>
              <a:t>какого-то </a:t>
            </a:r>
            <a:r>
              <a:rPr lang="ru-RU" dirty="0"/>
              <a:t>ребра под </a:t>
            </a:r>
            <a:r>
              <a:rPr lang="ru-RU" dirty="0" smtClean="0"/>
              <a:t>действием горизонтальной </a:t>
            </a:r>
            <a:r>
              <a:rPr lang="ru-RU" dirty="0"/>
              <a:t>силы </a:t>
            </a:r>
            <a:r>
              <a:rPr lang="ru-RU" b="1" i="1" dirty="0" smtClean="0"/>
              <a:t>Р</a:t>
            </a:r>
            <a:r>
              <a:rPr lang="ru-RU" dirty="0" smtClean="0"/>
              <a:t>. </a:t>
            </a:r>
            <a:r>
              <a:rPr lang="ru-RU" dirty="0"/>
              <a:t>Допустим, что силы </a:t>
            </a:r>
            <a:r>
              <a:rPr lang="ru-RU" b="1" i="1" dirty="0"/>
              <a:t>Р </a:t>
            </a:r>
            <a:r>
              <a:rPr lang="ru-RU" dirty="0"/>
              <a:t>и </a:t>
            </a:r>
            <a:r>
              <a:rPr lang="ru-RU" b="1" i="1" dirty="0"/>
              <a:t>G </a:t>
            </a:r>
            <a:r>
              <a:rPr lang="ru-RU" dirty="0" smtClean="0"/>
              <a:t>лежат в </a:t>
            </a:r>
            <a:r>
              <a:rPr lang="ru-RU" dirty="0"/>
              <a:t>одной плоскости, пересекающейся с ребром в точке </a:t>
            </a:r>
            <a:r>
              <a:rPr lang="ru-RU" i="1" dirty="0"/>
              <a:t>А</a:t>
            </a:r>
            <a:r>
              <a:rPr lang="ru-RU" dirty="0"/>
              <a:t>. В </a:t>
            </a:r>
            <a:r>
              <a:rPr lang="ru-RU" dirty="0" smtClean="0"/>
              <a:t>момент начала </a:t>
            </a:r>
            <a:r>
              <a:rPr lang="ru-RU" dirty="0"/>
              <a:t>опрокидывания на тело будут действовать также </a:t>
            </a:r>
            <a:r>
              <a:rPr lang="ru-RU" dirty="0" smtClean="0"/>
              <a:t>нормальная </a:t>
            </a:r>
            <a:r>
              <a:rPr lang="ru-RU" dirty="0"/>
              <a:t>реакция </a:t>
            </a:r>
            <a:r>
              <a:rPr lang="ru-RU" b="1" i="1" dirty="0"/>
              <a:t>N</a:t>
            </a:r>
            <a:r>
              <a:rPr lang="ru-RU" sz="1400" i="1" dirty="0"/>
              <a:t>A</a:t>
            </a:r>
            <a:r>
              <a:rPr lang="ru-RU" i="1" dirty="0"/>
              <a:t> </a:t>
            </a:r>
            <a:r>
              <a:rPr lang="ru-RU" dirty="0"/>
              <a:t>и сила трения </a:t>
            </a:r>
            <a:r>
              <a:rPr lang="ru-RU" b="1" i="1" dirty="0" err="1"/>
              <a:t>F</a:t>
            </a:r>
            <a:r>
              <a:rPr lang="ru-RU" sz="1400" dirty="0" err="1"/>
              <a:t>тр</a:t>
            </a:r>
            <a:r>
              <a:rPr lang="ru-RU" dirty="0"/>
              <a:t>, приложенные в точке </a:t>
            </a:r>
            <a:r>
              <a:rPr lang="ru-RU" i="1" dirty="0"/>
              <a:t>А</a:t>
            </a:r>
            <a:r>
              <a:rPr lang="ru-RU" dirty="0"/>
              <a:t>, </a:t>
            </a:r>
            <a:r>
              <a:rPr lang="ru-RU" dirty="0" smtClean="0"/>
              <a:t>причем в </a:t>
            </a:r>
            <a:r>
              <a:rPr lang="ru-RU" dirty="0"/>
              <a:t>случае равновесия системы всех четырех сил можно записать </a:t>
            </a:r>
            <a:r>
              <a:rPr lang="ru-RU" dirty="0" smtClean="0"/>
              <a:t>два уравнения </a:t>
            </a:r>
            <a:r>
              <a:rPr lang="ru-RU" dirty="0"/>
              <a:t>равновесия:</a:t>
            </a:r>
          </a:p>
        </p:txBody>
      </p:sp>
      <p:pic>
        <p:nvPicPr>
          <p:cNvPr id="15362" name="Picture 2" descr="C:\Users\user\Desktop\Новый рисунок (15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78" y="2411685"/>
            <a:ext cx="4210050" cy="8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Новый рисуно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8" y="3347789"/>
            <a:ext cx="3143250" cy="31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4168" y="3419797"/>
            <a:ext cx="6009533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Произведение </a:t>
            </a:r>
            <a:r>
              <a:rPr lang="ru-RU" b="1" i="1" dirty="0" err="1">
                <a:solidFill>
                  <a:srgbClr val="0070C0"/>
                </a:solidFill>
              </a:rPr>
              <a:t>Gb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равно моменту силы </a:t>
            </a:r>
            <a:r>
              <a:rPr lang="ru-RU" b="1" i="1" dirty="0">
                <a:solidFill>
                  <a:srgbClr val="0070C0"/>
                </a:solidFill>
              </a:rPr>
              <a:t>G </a:t>
            </a:r>
            <a:r>
              <a:rPr lang="ru-RU" b="1" dirty="0">
                <a:solidFill>
                  <a:srgbClr val="0070C0"/>
                </a:solidFill>
              </a:rPr>
              <a:t>относительно точки </a:t>
            </a:r>
            <a:r>
              <a:rPr lang="ru-RU" b="1" i="1" dirty="0">
                <a:solidFill>
                  <a:srgbClr val="0070C0"/>
                </a:solidFill>
              </a:rPr>
              <a:t>A </a:t>
            </a:r>
            <a:r>
              <a:rPr lang="ru-RU" b="1" dirty="0">
                <a:solidFill>
                  <a:srgbClr val="0070C0"/>
                </a:solidFill>
              </a:rPr>
              <a:t>и называется </a:t>
            </a:r>
            <a:r>
              <a:rPr lang="ru-RU" b="1" i="1" dirty="0">
                <a:solidFill>
                  <a:srgbClr val="FF0000"/>
                </a:solidFill>
              </a:rPr>
              <a:t>моментом устойчивости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rgbClr val="0070C0"/>
                </a:solidFill>
              </a:rPr>
              <a:t>Момент силы </a:t>
            </a:r>
            <a:r>
              <a:rPr lang="ru-RU" b="1" i="1" dirty="0">
                <a:solidFill>
                  <a:srgbClr val="0070C0"/>
                </a:solidFill>
              </a:rPr>
              <a:t>Р </a:t>
            </a:r>
            <a:r>
              <a:rPr lang="ru-RU" b="1" dirty="0">
                <a:solidFill>
                  <a:srgbClr val="0070C0"/>
                </a:solidFill>
              </a:rPr>
              <a:t>относительно той же точки, равный произведению </a:t>
            </a:r>
            <a:r>
              <a:rPr lang="ru-RU" b="1" i="1" dirty="0">
                <a:solidFill>
                  <a:srgbClr val="0070C0"/>
                </a:solidFill>
              </a:rPr>
              <a:t>Ра</a:t>
            </a:r>
            <a:r>
              <a:rPr lang="ru-RU" b="1" dirty="0">
                <a:solidFill>
                  <a:srgbClr val="0070C0"/>
                </a:solidFill>
              </a:rPr>
              <a:t>, называется </a:t>
            </a:r>
            <a:r>
              <a:rPr lang="ru-RU" b="1" i="1" dirty="0">
                <a:solidFill>
                  <a:srgbClr val="FF0000"/>
                </a:solidFill>
              </a:rPr>
              <a:t>опрокидывающим моментом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6176" y="4787949"/>
            <a:ext cx="596748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70C0"/>
                </a:solidFill>
              </a:rPr>
              <a:t>Условие устойчивости </a:t>
            </a:r>
            <a:r>
              <a:rPr lang="ru-RU" dirty="0">
                <a:solidFill>
                  <a:srgbClr val="0070C0"/>
                </a:solidFill>
              </a:rPr>
              <a:t>против </a:t>
            </a:r>
            <a:r>
              <a:rPr lang="ru-RU" dirty="0" smtClean="0">
                <a:solidFill>
                  <a:srgbClr val="0070C0"/>
                </a:solidFill>
              </a:rPr>
              <a:t>опрокидывания можно записать </a:t>
            </a:r>
            <a:r>
              <a:rPr lang="ru-RU" dirty="0">
                <a:solidFill>
                  <a:srgbClr val="0070C0"/>
                </a:solidFill>
              </a:rPr>
              <a:t>в виде </a:t>
            </a:r>
            <a:r>
              <a:rPr lang="ru-RU" dirty="0" smtClean="0">
                <a:solidFill>
                  <a:srgbClr val="0070C0"/>
                </a:solidFill>
              </a:rPr>
              <a:t>неравенства: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user\Desktop\Новый рисунок (2)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5147989"/>
            <a:ext cx="1656184" cy="4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4168" y="5652045"/>
            <a:ext cx="6009533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Отношение момента устойчивости к опрокидывающему моменту называется </a:t>
            </a:r>
            <a:r>
              <a:rPr lang="ru-RU" i="1" dirty="0">
                <a:solidFill>
                  <a:srgbClr val="FF0000"/>
                </a:solidFill>
              </a:rPr>
              <a:t>коэффициентом устойчивости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098" name="Picture 2" descr="C:\Users\user\Desktop\Новый рисунок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16" y="6228109"/>
            <a:ext cx="1670050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03042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08" y="379864"/>
            <a:ext cx="9217024" cy="241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Опрокидывание автомобиля может произойти как в продольной, так и в поперечной плоскости.</a:t>
            </a:r>
          </a:p>
          <a:p>
            <a:pPr indent="354013" algn="just"/>
            <a:r>
              <a:rPr lang="ru-RU" b="1" dirty="0"/>
              <a:t>Опрокидывание в продольной </a:t>
            </a:r>
            <a:r>
              <a:rPr lang="ru-RU" b="1" dirty="0" smtClean="0"/>
              <a:t>плоскости.</a:t>
            </a:r>
            <a:r>
              <a:rPr lang="ru-RU" dirty="0"/>
              <a:t> </a:t>
            </a:r>
            <a:endParaRPr lang="ru-RU" dirty="0" smtClean="0"/>
          </a:p>
          <a:p>
            <a:pPr indent="354013" algn="just"/>
            <a:r>
              <a:rPr lang="ru-RU" dirty="0" smtClean="0"/>
              <a:t>При определенных условиях возможно </a:t>
            </a:r>
            <a:r>
              <a:rPr lang="ru-RU" dirty="0"/>
              <a:t>переворачивание автомобиля вперед при резком торможении на крутом спуске, если автомобиль имеет короткую базу и высоко расположенный центр тяжести. В данном примере возникшая сила инерции  складываясь с горизонтальной составляющей силы веса, дает результирующую силу, которая выходит за пределы опорной площади передней оси автомобиля. </a:t>
            </a:r>
          </a:p>
        </p:txBody>
      </p:sp>
      <p:pic>
        <p:nvPicPr>
          <p:cNvPr id="1026" name="Picture 2" descr="C:\Users\user\Desktop\Задачи, трение\Новый рисунок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89" y="2627709"/>
            <a:ext cx="4829617" cy="44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4808" y="35421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98879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816" y="395461"/>
            <a:ext cx="9145016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/>
              <a:t>Опрокидывание автомобиля в поперечной плоскости</a:t>
            </a:r>
            <a:r>
              <a:rPr lang="ru-RU" dirty="0"/>
              <a:t>, т.е. вбок, может произойти под действием центробежной силы на повороте, при резком повороте рулевого колеса на большой скорости, сильном боковом наклоне и вследствие неправильного закрепления груза в кузове.</a:t>
            </a:r>
          </a:p>
          <a:p>
            <a:pPr indent="354013" algn="just"/>
            <a:endParaRPr lang="ru-RU" dirty="0"/>
          </a:p>
        </p:txBody>
      </p:sp>
      <p:pic>
        <p:nvPicPr>
          <p:cNvPr id="2051" name="Picture 3" descr="C:\Users\user\Desktop\Новый рисунок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512301"/>
            <a:ext cx="4032448" cy="37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6296" y="1619597"/>
            <a:ext cx="4860539" cy="292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i="1" dirty="0">
                <a:solidFill>
                  <a:srgbClr val="0070C0"/>
                </a:solidFill>
              </a:rPr>
              <a:t>Чем выше расположен груз, тем больше высота расположения центра тяжести, следовательно, тем </a:t>
            </a:r>
            <a:r>
              <a:rPr lang="ru-RU" b="1" i="1" dirty="0" smtClean="0">
                <a:solidFill>
                  <a:srgbClr val="0070C0"/>
                </a:solidFill>
              </a:rPr>
              <a:t>вероятнее опрокидывание грузового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b="1" i="1" dirty="0" smtClean="0">
                <a:solidFill>
                  <a:srgbClr val="0070C0"/>
                </a:solidFill>
              </a:rPr>
              <a:t>    автомобиля</a:t>
            </a:r>
            <a:r>
              <a:rPr lang="ru-RU" b="1" i="1" dirty="0">
                <a:solidFill>
                  <a:srgbClr val="0070C0"/>
                </a:solidFill>
              </a:rPr>
              <a:t>.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indent="354013" algn="just"/>
            <a:endParaRPr lang="ru-RU" b="1" i="1" dirty="0">
              <a:solidFill>
                <a:srgbClr val="0070C0"/>
              </a:solidFill>
            </a:endParaRPr>
          </a:p>
          <a:p>
            <a:pPr indent="354013" algn="just"/>
            <a:r>
              <a:rPr lang="ru-RU" b="1" i="1" dirty="0">
                <a:solidFill>
                  <a:srgbClr val="0070C0"/>
                </a:solidFill>
              </a:rPr>
              <a:t>Чем шире колея автомобиля, тем более устойчив автомобиль как при движении на повороте, так и при движении по дороге, имеющей поперечный уклон.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816" y="5147989"/>
            <a:ext cx="9145015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i="1" dirty="0">
                <a:solidFill>
                  <a:srgbClr val="0070C0"/>
                </a:solidFill>
              </a:rPr>
              <a:t>Неправильная укладка груза в кузове может значительно изменить положение центра тяжести, сместив его как вбок, так и вверх. Характерным примером может служить цистерна, не заполненная целиком жидким грузом. Под влиянием центробежной силы жидкий груз смещается к одной стороне цистерны, центр тяжести смещается вверх и в сторону, а сила тяжести, удерживающая автомобиль от опрокидывания, действует уже не по оси автомобиля,  а смещается в сторону перемещения центра тяжести.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18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09439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467469"/>
            <a:ext cx="9217024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Дверь автобуса отодвигается с трением в нижнем пазу. Коэффициент трения </a:t>
            </a:r>
            <a:r>
              <a:rPr lang="ru-RU" i="1" dirty="0"/>
              <a:t>f</a:t>
            </a:r>
            <a:r>
              <a:rPr lang="ru-RU" dirty="0"/>
              <a:t> не более 0,5. Определить наибольшую высоту h, на которой можно поместить ручку двери, чтобы дверь при отодвигании не опрокидывалась. Ширина двери </a:t>
            </a:r>
            <a:r>
              <a:rPr lang="ru-RU" i="1" dirty="0"/>
              <a:t>l</a:t>
            </a:r>
            <a:r>
              <a:rPr lang="ru-RU" dirty="0"/>
              <a:t>=0,8 м; центр тяжести двери находится на ее вертикальной оси симметрии.</a:t>
            </a:r>
          </a:p>
        </p:txBody>
      </p:sp>
      <p:pic>
        <p:nvPicPr>
          <p:cNvPr id="7" name="Рисунок 6" descr="Рисунок к задаче 5.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763613"/>
            <a:ext cx="3419475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16376" y="1917701"/>
            <a:ext cx="26642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Решение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291" y="2339677"/>
            <a:ext cx="5797549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Составим уравнения равновесия двери </a:t>
            </a:r>
            <a:r>
              <a:rPr lang="ru-RU" dirty="0" smtClean="0"/>
              <a:t>                   (</a:t>
            </a:r>
            <a:r>
              <a:rPr lang="ru-RU" dirty="0"/>
              <a:t>в проекциях на горизонтальную ось и для моментов относительно точки О).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7680"/>
              </p:ext>
            </p:extLst>
          </p:nvPr>
        </p:nvGraphicFramePr>
        <p:xfrm>
          <a:off x="6074857" y="3347789"/>
          <a:ext cx="184577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Уравнение" r:id="rId5" imgW="1079032" imgH="634725" progId="Equation.3">
                  <p:embed/>
                </p:oleObj>
              </mc:Choice>
              <mc:Fallback>
                <p:oleObj name="Уравнение" r:id="rId5" imgW="1079032" imgH="63472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857" y="3347789"/>
                        <a:ext cx="1845775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43968" y="4807230"/>
            <a:ext cx="669582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Поскольку </a:t>
            </a:r>
            <a:r>
              <a:rPr lang="en-US" b="1" dirty="0"/>
              <a:t>F</a:t>
            </a:r>
            <a:r>
              <a:rPr lang="ru-RU" b="1" baseline="-25000" dirty="0" err="1"/>
              <a:t>тр</a:t>
            </a:r>
            <a:r>
              <a:rPr lang="ru-RU" b="1" dirty="0"/>
              <a:t>=</a:t>
            </a:r>
            <a:r>
              <a:rPr lang="en-US" b="1" i="1" dirty="0"/>
              <a:t>f</a:t>
            </a:r>
            <a:r>
              <a:rPr lang="ru-RU" b="1" dirty="0"/>
              <a:t>·</a:t>
            </a:r>
            <a:r>
              <a:rPr lang="en-US" b="1" dirty="0"/>
              <a:t>mg</a:t>
            </a:r>
            <a:r>
              <a:rPr lang="ru-RU" dirty="0"/>
              <a:t>, то решив систему, получим: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3573"/>
              </p:ext>
            </p:extLst>
          </p:nvPr>
        </p:nvGraphicFramePr>
        <p:xfrm>
          <a:off x="4415586" y="5724053"/>
          <a:ext cx="1752589" cy="78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Уравнение" r:id="rId7" imgW="952087" imgH="431613" progId="Equation.3">
                  <p:embed/>
                </p:oleObj>
              </mc:Choice>
              <mc:Fallback>
                <p:oleObj name="Уравнение" r:id="rId7" imgW="952087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586" y="5724053"/>
                        <a:ext cx="1752589" cy="788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0534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512" y="467469"/>
            <a:ext cx="91440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Трение</a:t>
            </a:r>
            <a:r>
              <a:rPr lang="ru-RU" sz="2400" i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0070C0"/>
                </a:solidFill>
              </a:rPr>
              <a:t>явление </a:t>
            </a:r>
            <a:r>
              <a:rPr lang="ru-RU" sz="2400" dirty="0">
                <a:solidFill>
                  <a:srgbClr val="0070C0"/>
                </a:solidFill>
              </a:rPr>
              <a:t>сопротивления относительному </a:t>
            </a:r>
            <a:r>
              <a:rPr lang="ru-RU" sz="2400" dirty="0" smtClean="0">
                <a:solidFill>
                  <a:srgbClr val="0070C0"/>
                </a:solidFill>
              </a:rPr>
              <a:t>перемещению</a:t>
            </a:r>
            <a:r>
              <a:rPr lang="ru-RU" sz="2400" dirty="0">
                <a:solidFill>
                  <a:srgbClr val="0070C0"/>
                </a:solidFill>
              </a:rPr>
              <a:t>, возникающее между двумя телами в зонах </a:t>
            </a:r>
            <a:r>
              <a:rPr lang="ru-RU" sz="2400" dirty="0" err="1">
                <a:solidFill>
                  <a:srgbClr val="0070C0"/>
                </a:solidFill>
              </a:rPr>
              <a:t>соприкасания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поверхностей </a:t>
            </a:r>
            <a:r>
              <a:rPr lang="ru-RU" sz="2400" dirty="0">
                <a:solidFill>
                  <a:srgbClr val="0070C0"/>
                </a:solidFill>
              </a:rPr>
              <a:t>по касательной к ним.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9855" y="1691605"/>
            <a:ext cx="5038725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Классификации трения по наличию и характеру движения</a:t>
            </a:r>
          </a:p>
        </p:txBody>
      </p:sp>
      <p:pic>
        <p:nvPicPr>
          <p:cNvPr id="6" name="Picture 2" descr="C:\Users\user\Desktop\Новый рисунок (2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4" y="2339677"/>
            <a:ext cx="7731968" cy="28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512" y="5292005"/>
            <a:ext cx="924832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FF0000"/>
                </a:solidFill>
              </a:rPr>
              <a:t>Трением покоя </a:t>
            </a:r>
            <a:r>
              <a:rPr lang="ru-RU" sz="2000" dirty="0">
                <a:solidFill>
                  <a:srgbClr val="0070C0"/>
                </a:solidFill>
              </a:rPr>
              <a:t>называется трение двух тел при </a:t>
            </a:r>
            <a:r>
              <a:rPr lang="ru-RU" sz="2000" dirty="0" err="1">
                <a:solidFill>
                  <a:srgbClr val="0070C0"/>
                </a:solidFill>
              </a:rPr>
              <a:t>микросмещениях</a:t>
            </a:r>
            <a:r>
              <a:rPr lang="ru-RU" sz="2000" dirty="0">
                <a:solidFill>
                  <a:srgbClr val="0070C0"/>
                </a:solidFill>
              </a:rPr>
              <a:t> без </a:t>
            </a:r>
            <a:r>
              <a:rPr lang="ru-RU" sz="2000" dirty="0" err="1">
                <a:solidFill>
                  <a:srgbClr val="0070C0"/>
                </a:solidFill>
              </a:rPr>
              <a:t>макросмещения</a:t>
            </a:r>
            <a:r>
              <a:rPr lang="ru-RU" sz="2000" dirty="0">
                <a:solidFill>
                  <a:srgbClr val="0070C0"/>
                </a:solidFill>
              </a:rPr>
              <a:t> (т. е. при малом относительном перемещении тел в пределах перехода от покоя к относительному движению).</a:t>
            </a: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FF0000"/>
                </a:solidFill>
              </a:rPr>
              <a:t>Трением движения </a:t>
            </a:r>
            <a:r>
              <a:rPr lang="ru-RU" sz="2000" dirty="0">
                <a:solidFill>
                  <a:srgbClr val="0070C0"/>
                </a:solidFill>
              </a:rPr>
              <a:t>называется трение двух тел, находящихся в относительном движении.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6816" y="107429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43968" y="323453"/>
            <a:ext cx="67687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Библиографический список: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816" y="1336437"/>
            <a:ext cx="91810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/>
              <a:t>1</a:t>
            </a:r>
            <a:r>
              <a:rPr lang="ru-RU" sz="2000" dirty="0" smtClean="0"/>
              <a:t>. </a:t>
            </a:r>
            <a:r>
              <a:rPr lang="ru-RU" sz="2000" dirty="0" err="1"/>
              <a:t>Вереина</a:t>
            </a:r>
            <a:r>
              <a:rPr lang="ru-RU" sz="2000" dirty="0"/>
              <a:t> Л.И.  Основы технической механики: учебник для студ. учреждений сред. проф. образования / Л.И. </a:t>
            </a:r>
            <a:r>
              <a:rPr lang="ru-RU" sz="2000" dirty="0" err="1"/>
              <a:t>Вереина</a:t>
            </a:r>
            <a:r>
              <a:rPr lang="ru-RU" sz="2000" dirty="0"/>
              <a:t>. – </a:t>
            </a:r>
            <a:r>
              <a:rPr lang="ru-RU" sz="2000" dirty="0" smtClean="0"/>
              <a:t>М.: </a:t>
            </a:r>
            <a:r>
              <a:rPr lang="ru-RU" sz="2000" dirty="0"/>
              <a:t>Издательский центр «Академия», 2018. – </a:t>
            </a:r>
            <a:r>
              <a:rPr lang="ru-RU" sz="2000" dirty="0" smtClean="0"/>
              <a:t> с.22-25.</a:t>
            </a:r>
          </a:p>
          <a:p>
            <a:pPr indent="354013" algn="just"/>
            <a:endParaRPr lang="ru-RU" sz="2000" dirty="0" smtClean="0"/>
          </a:p>
          <a:p>
            <a:pPr indent="354013" algn="just"/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. Середа П.О.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Техническая </a:t>
            </a:r>
            <a:r>
              <a:rPr lang="ru-RU" sz="2000" b="1" dirty="0">
                <a:solidFill>
                  <a:srgbClr val="FF0000"/>
                </a:solidFill>
              </a:rPr>
              <a:t>механика: электронное учебное пособие по теме «Трение». </a:t>
            </a:r>
            <a:r>
              <a:rPr lang="ru-RU" sz="2000" b="1" dirty="0" smtClean="0">
                <a:solidFill>
                  <a:srgbClr val="FF0000"/>
                </a:solidFill>
              </a:rPr>
              <a:t>Ростов-на-Дону: </a:t>
            </a:r>
            <a:r>
              <a:rPr lang="ru-RU" sz="2000" b="1" dirty="0">
                <a:solidFill>
                  <a:srgbClr val="FF0000"/>
                </a:solidFill>
              </a:rPr>
              <a:t>ГБПОУ РО «РАТК», 2022. – </a:t>
            </a:r>
            <a:r>
              <a:rPr lang="ru-RU" sz="2000" b="1" dirty="0" smtClean="0">
                <a:solidFill>
                  <a:srgbClr val="FF0000"/>
                </a:solidFill>
              </a:rPr>
              <a:t>8,5 Мб.</a:t>
            </a:r>
          </a:p>
          <a:p>
            <a:pPr indent="354013" algn="just"/>
            <a:endParaRPr lang="ru-RU" sz="2000" dirty="0" smtClean="0"/>
          </a:p>
          <a:p>
            <a:pPr indent="354013" algn="just"/>
            <a:r>
              <a:rPr lang="ru-RU" sz="2000" dirty="0" smtClean="0"/>
              <a:t>3. Техническая механика : учебник для студ. учреждений сред. проф. образования / Л.И. </a:t>
            </a:r>
            <a:r>
              <a:rPr lang="ru-RU" sz="2000" dirty="0" err="1" smtClean="0"/>
              <a:t>Вереина</a:t>
            </a:r>
            <a:r>
              <a:rPr lang="ru-RU" sz="2000" dirty="0" smtClean="0"/>
              <a:t>, М.М. Краснов. - М. : Издательский центр «Академия», 2018. –  с. 23-26.</a:t>
            </a:r>
          </a:p>
          <a:p>
            <a:pPr indent="354013" algn="just"/>
            <a:endParaRPr lang="ru-RU" sz="2000" dirty="0" smtClean="0"/>
          </a:p>
          <a:p>
            <a:pPr indent="354013" algn="just"/>
            <a:r>
              <a:rPr lang="ru-RU" sz="2000" dirty="0" smtClean="0"/>
              <a:t>4. </a:t>
            </a:r>
            <a:r>
              <a:rPr lang="ru-RU" sz="2000" dirty="0"/>
              <a:t>Техническая механика : учебник для студ. учреждений сред. проф. образования / </a:t>
            </a:r>
            <a:r>
              <a:rPr lang="ru-RU" sz="2000" dirty="0" smtClean="0"/>
              <a:t>А.А</a:t>
            </a:r>
            <a:r>
              <a:rPr lang="ru-RU" sz="2000" dirty="0"/>
              <a:t>. </a:t>
            </a:r>
            <a:r>
              <a:rPr lang="ru-RU" sz="2000" dirty="0" err="1"/>
              <a:t>Эрдеди</a:t>
            </a:r>
            <a:r>
              <a:rPr lang="ru-RU" sz="2000" dirty="0"/>
              <a:t>, </a:t>
            </a:r>
            <a:r>
              <a:rPr lang="ru-RU" sz="2000" dirty="0" smtClean="0"/>
              <a:t>Н.А</a:t>
            </a:r>
            <a:r>
              <a:rPr lang="ru-RU" sz="2000" dirty="0"/>
              <a:t>. </a:t>
            </a:r>
            <a:r>
              <a:rPr lang="ru-RU" sz="2000" dirty="0" err="1"/>
              <a:t>Эрдеди</a:t>
            </a:r>
            <a:r>
              <a:rPr lang="ru-RU" sz="2000" dirty="0"/>
              <a:t>. – М.: Издательский центр «Академия», 2019. – </a:t>
            </a:r>
            <a:r>
              <a:rPr lang="ru-RU" sz="2000" dirty="0" smtClean="0"/>
              <a:t> </a:t>
            </a:r>
            <a:r>
              <a:rPr lang="ru-RU" sz="2000" dirty="0"/>
              <a:t>с</a:t>
            </a:r>
            <a:r>
              <a:rPr lang="ru-RU" sz="2000" dirty="0" smtClean="0"/>
              <a:t>. 45-56.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1708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504808" y="107429"/>
            <a:ext cx="504056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21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43968" y="323453"/>
            <a:ext cx="676875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Домашнее задание: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816" y="1336437"/>
            <a:ext cx="91810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1. Доработать конспект.</a:t>
            </a:r>
          </a:p>
          <a:p>
            <a:pPr indent="354013" algn="just"/>
            <a:r>
              <a:rPr lang="ru-RU" sz="2000" dirty="0" smtClean="0"/>
              <a:t> </a:t>
            </a:r>
          </a:p>
          <a:p>
            <a:pPr indent="354013" algn="just"/>
            <a:r>
              <a:rPr lang="ru-RU" sz="2000" dirty="0" smtClean="0"/>
              <a:t>2. Повторить изученный материал </a:t>
            </a:r>
            <a:r>
              <a:rPr lang="ru-RU" sz="2000" dirty="0"/>
              <a:t>с помощью электронного учебного </a:t>
            </a:r>
            <a:r>
              <a:rPr lang="ru-RU" sz="2000" dirty="0" smtClean="0"/>
              <a:t>пособия или другой рекомендованной литературы.</a:t>
            </a:r>
          </a:p>
          <a:p>
            <a:pPr indent="354013" algn="just"/>
            <a:endParaRPr lang="ru-RU" sz="2000" dirty="0" smtClean="0"/>
          </a:p>
          <a:p>
            <a:pPr indent="354013" algn="just"/>
            <a:r>
              <a:rPr lang="ru-RU" sz="2000" dirty="0" smtClean="0"/>
              <a:t>3. </a:t>
            </a:r>
            <a:r>
              <a:rPr lang="ru-RU" sz="2000" dirty="0"/>
              <a:t>Д</a:t>
            </a:r>
            <a:r>
              <a:rPr lang="ru-RU" sz="2000" dirty="0" smtClean="0"/>
              <a:t>ополнительное </a:t>
            </a:r>
            <a:r>
              <a:rPr lang="ru-RU" sz="2000" dirty="0"/>
              <a:t>прохождение тестирования с целью повышения оценки (при необходимости</a:t>
            </a:r>
            <a:r>
              <a:rPr lang="ru-RU" sz="2000" dirty="0" smtClean="0"/>
              <a:t>). </a:t>
            </a:r>
          </a:p>
          <a:p>
            <a:pPr indent="354013" algn="just"/>
            <a:endParaRPr lang="ru-RU" sz="2000" dirty="0"/>
          </a:p>
          <a:p>
            <a:pPr indent="354013" algn="just"/>
            <a:r>
              <a:rPr lang="ru-RU" sz="2000" dirty="0" smtClean="0"/>
              <a:t>4. Подготовиться </a:t>
            </a:r>
            <a:r>
              <a:rPr lang="ru-RU" sz="2000" dirty="0"/>
              <a:t>к практическому занятию по изучаемой </a:t>
            </a:r>
            <a:r>
              <a:rPr lang="ru-RU" sz="2000" dirty="0" smtClean="0"/>
              <a:t>теме (раздел: «Задачи для самостоятельного решения» электронного учебного пособия).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5321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112" y="323453"/>
            <a:ext cx="71628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Трение скольжения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808" y="827509"/>
            <a:ext cx="9184704" cy="235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i="1" dirty="0">
                <a:solidFill>
                  <a:srgbClr val="FF0000"/>
                </a:solidFill>
              </a:rPr>
              <a:t>Трением скольжения </a:t>
            </a:r>
            <a:r>
              <a:rPr lang="ru-RU" sz="2000" i="1" dirty="0">
                <a:solidFill>
                  <a:srgbClr val="0070C0"/>
                </a:solidFill>
              </a:rPr>
              <a:t>называется трение движения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i="1" dirty="0">
                <a:solidFill>
                  <a:srgbClr val="0070C0"/>
                </a:solidFill>
              </a:rPr>
              <a:t>при </a:t>
            </a:r>
            <a:r>
              <a:rPr lang="ru-RU" sz="2000" i="1" dirty="0" smtClean="0">
                <a:solidFill>
                  <a:srgbClr val="0070C0"/>
                </a:solidFill>
              </a:rPr>
              <a:t>котором </a:t>
            </a:r>
            <a:r>
              <a:rPr lang="ru-RU" sz="2000" i="1" dirty="0">
                <a:solidFill>
                  <a:srgbClr val="0070C0"/>
                </a:solidFill>
              </a:rPr>
              <a:t>скорости тел в точке касания различны по значению и </a:t>
            </a:r>
            <a:r>
              <a:rPr lang="ru-RU" sz="2000" dirty="0">
                <a:solidFill>
                  <a:srgbClr val="0070C0"/>
                </a:solidFill>
              </a:rPr>
              <a:t>(</a:t>
            </a:r>
            <a:r>
              <a:rPr lang="ru-RU" sz="2000" i="1" dirty="0" smtClean="0">
                <a:solidFill>
                  <a:srgbClr val="0070C0"/>
                </a:solidFill>
              </a:rPr>
              <a:t>или</a:t>
            </a:r>
            <a:r>
              <a:rPr lang="ru-RU" sz="2000" dirty="0" smtClean="0">
                <a:solidFill>
                  <a:srgbClr val="0070C0"/>
                </a:solidFill>
              </a:rPr>
              <a:t>) </a:t>
            </a:r>
            <a:r>
              <a:rPr lang="ru-RU" sz="2000" i="1" dirty="0" smtClean="0">
                <a:solidFill>
                  <a:srgbClr val="0070C0"/>
                </a:solidFill>
              </a:rPr>
              <a:t>направлению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endParaRPr lang="ru-RU" sz="2000" dirty="0" smtClean="0">
              <a:solidFill>
                <a:srgbClr val="0070C0"/>
              </a:solidFill>
            </a:endParaRPr>
          </a:p>
          <a:p>
            <a:pPr indent="354013" algn="just"/>
            <a:endParaRPr lang="ru-RU" dirty="0"/>
          </a:p>
          <a:p>
            <a:pPr indent="354013" algn="just"/>
            <a:r>
              <a:rPr lang="ru-RU" sz="2000" dirty="0" smtClean="0"/>
              <a:t>Трение характеризуется </a:t>
            </a:r>
            <a:r>
              <a:rPr lang="ru-RU" sz="2000" dirty="0"/>
              <a:t>силой трения</a:t>
            </a:r>
            <a:r>
              <a:rPr lang="ru-RU" sz="2000" dirty="0" smtClean="0"/>
              <a:t>.</a:t>
            </a:r>
          </a:p>
          <a:p>
            <a:pPr indent="354013" algn="just"/>
            <a:endParaRPr lang="ru-RU" sz="2000" dirty="0"/>
          </a:p>
          <a:p>
            <a:pPr indent="354013" algn="just"/>
            <a:r>
              <a:rPr lang="ru-RU" sz="2000" i="1" dirty="0">
                <a:solidFill>
                  <a:srgbClr val="FF0000"/>
                </a:solidFill>
              </a:rPr>
              <a:t>Сила трения </a:t>
            </a:r>
            <a:r>
              <a:rPr lang="ru-RU" sz="2000" dirty="0">
                <a:solidFill>
                  <a:srgbClr val="0070C0"/>
                </a:solidFill>
              </a:rPr>
              <a:t>есть сила сопротивления относительному </a:t>
            </a:r>
            <a:r>
              <a:rPr lang="ru-RU" sz="2000" dirty="0" smtClean="0">
                <a:solidFill>
                  <a:srgbClr val="0070C0"/>
                </a:solidFill>
              </a:rPr>
              <a:t>перемещению </a:t>
            </a:r>
            <a:r>
              <a:rPr lang="ru-RU" sz="2000" dirty="0">
                <a:solidFill>
                  <a:srgbClr val="0070C0"/>
                </a:solidFill>
              </a:rPr>
              <a:t>двух тел.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808" y="3275781"/>
            <a:ext cx="9184703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Если постепенно увеличивать сдвигающую силу </a:t>
            </a:r>
            <a:r>
              <a:rPr lang="ru-RU" b="1" i="1" dirty="0"/>
              <a:t>Р</a:t>
            </a:r>
            <a:r>
              <a:rPr lang="ru-RU" dirty="0"/>
              <a:t>, то до определенного ее значения тело будет оставаться в покое; при дальнейшем увеличении силы </a:t>
            </a:r>
            <a:r>
              <a:rPr lang="ru-RU" b="1" i="1" dirty="0"/>
              <a:t>Р </a:t>
            </a:r>
            <a:r>
              <a:rPr lang="ru-RU" dirty="0"/>
              <a:t>тело придет в движение</a:t>
            </a:r>
            <a:r>
              <a:rPr lang="ru-RU" dirty="0" smtClean="0"/>
              <a:t>.</a:t>
            </a:r>
          </a:p>
          <a:p>
            <a:pPr indent="354013" algn="just"/>
            <a:r>
              <a:rPr lang="ru-RU" b="1" i="1" dirty="0">
                <a:solidFill>
                  <a:srgbClr val="0070C0"/>
                </a:solidFill>
              </a:rPr>
              <a:t>Максимальное значение сила трения покоя имеет в момент начала относительного движения.</a:t>
            </a:r>
          </a:p>
          <a:p>
            <a:pPr indent="354013" algn="just"/>
            <a:endParaRPr lang="ru-RU" dirty="0"/>
          </a:p>
        </p:txBody>
      </p:sp>
      <p:pic>
        <p:nvPicPr>
          <p:cNvPr id="5" name="Picture 2" descr="C:\Users\user\Desktop\Новый рисунок (3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4859957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37331" y="5292005"/>
            <a:ext cx="5038725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Сила трения всегда направлена в сторону, противоположную направлению относительного движения тела.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6816" y="160912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285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2" y="395461"/>
            <a:ext cx="9220200" cy="364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/>
              <a:t>В XVIII в. французские ученые Г. </a:t>
            </a:r>
            <a:r>
              <a:rPr lang="ru-RU" sz="2000" dirty="0" err="1"/>
              <a:t>Амонтон</a:t>
            </a:r>
            <a:r>
              <a:rPr lang="ru-RU" sz="2000" dirty="0"/>
              <a:t>, а затем </a:t>
            </a:r>
            <a:r>
              <a:rPr lang="ru-RU" sz="2000" dirty="0" smtClean="0"/>
              <a:t>Ш</a:t>
            </a:r>
            <a:r>
              <a:rPr lang="ru-RU" sz="2000" dirty="0"/>
              <a:t>. </a:t>
            </a:r>
            <a:r>
              <a:rPr lang="ru-RU" sz="2000" dirty="0" smtClean="0"/>
              <a:t>Кулон провели </a:t>
            </a:r>
            <a:r>
              <a:rPr lang="ru-RU" sz="2000" dirty="0"/>
              <a:t>серьезные исследования в области трения и на основе </a:t>
            </a:r>
            <a:r>
              <a:rPr lang="ru-RU" sz="2000" dirty="0" smtClean="0"/>
              <a:t>их сформулировали </a:t>
            </a:r>
            <a:r>
              <a:rPr lang="ru-RU" sz="2000" dirty="0"/>
              <a:t>три основных </a:t>
            </a:r>
            <a:r>
              <a:rPr lang="ru-RU" sz="2000" i="1" dirty="0"/>
              <a:t>закона трения скольжения</a:t>
            </a:r>
            <a:r>
              <a:rPr lang="ru-RU" sz="2000" dirty="0"/>
              <a:t>, </a:t>
            </a:r>
            <a:r>
              <a:rPr lang="ru-RU" sz="2000" dirty="0" smtClean="0"/>
              <a:t>обычно </a:t>
            </a:r>
            <a:r>
              <a:rPr lang="ru-RU" sz="2000" dirty="0"/>
              <a:t>называемых </a:t>
            </a:r>
            <a:r>
              <a:rPr lang="ru-RU" sz="2000" i="1" dirty="0">
                <a:solidFill>
                  <a:srgbClr val="FF0000"/>
                </a:solidFill>
              </a:rPr>
              <a:t>законами Кулона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pPr indent="354013" algn="just"/>
            <a:r>
              <a:rPr lang="ru-RU" sz="2400" i="1" dirty="0" smtClean="0">
                <a:solidFill>
                  <a:srgbClr val="FF0000"/>
                </a:solidFill>
              </a:rPr>
              <a:t>1. Сила </a:t>
            </a:r>
            <a:r>
              <a:rPr lang="ru-RU" sz="2400" i="1" dirty="0">
                <a:solidFill>
                  <a:srgbClr val="FF0000"/>
                </a:solidFill>
              </a:rPr>
              <a:t>трения не зависит от величины площади </a:t>
            </a:r>
            <a:r>
              <a:rPr lang="ru-RU" sz="2400" i="1" dirty="0" smtClean="0">
                <a:solidFill>
                  <a:srgbClr val="FF0000"/>
                </a:solidFill>
              </a:rPr>
              <a:t>трущихся  поверхностей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indent="354013" algn="just"/>
            <a:r>
              <a:rPr lang="ru-RU" sz="2400" dirty="0" smtClean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i="1" dirty="0">
                <a:solidFill>
                  <a:srgbClr val="FF0000"/>
                </a:solidFill>
              </a:rPr>
              <a:t>Максимальная сила трения прямо пропорциональна </a:t>
            </a:r>
            <a:r>
              <a:rPr lang="ru-RU" sz="2400" i="1" dirty="0" smtClean="0">
                <a:solidFill>
                  <a:srgbClr val="FF0000"/>
                </a:solidFill>
              </a:rPr>
              <a:t>нормальной </a:t>
            </a:r>
            <a:r>
              <a:rPr lang="ru-RU" sz="2400" i="1" dirty="0">
                <a:solidFill>
                  <a:srgbClr val="FF0000"/>
                </a:solidFill>
              </a:rPr>
              <a:t>составляющей внешних сил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i="1" dirty="0">
                <a:solidFill>
                  <a:srgbClr val="FF0000"/>
                </a:solidFill>
              </a:rPr>
              <a:t>действующих на </a:t>
            </a:r>
            <a:r>
              <a:rPr lang="ru-RU" sz="2400" i="1" dirty="0" smtClean="0">
                <a:solidFill>
                  <a:srgbClr val="FF0000"/>
                </a:solidFill>
              </a:rPr>
              <a:t>поверхности </a:t>
            </a:r>
            <a:r>
              <a:rPr lang="ru-RU" sz="2400" i="1" dirty="0">
                <a:solidFill>
                  <a:srgbClr val="FF0000"/>
                </a:solidFill>
              </a:rPr>
              <a:t>тела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indent="354013" algn="just"/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i="1" dirty="0">
                <a:solidFill>
                  <a:srgbClr val="FF0000"/>
                </a:solidFill>
              </a:rPr>
              <a:t>Сила трения зависит от материала тел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i="1" dirty="0">
                <a:solidFill>
                  <a:srgbClr val="FF0000"/>
                </a:solidFill>
              </a:rPr>
              <a:t>состояния </a:t>
            </a:r>
            <a:r>
              <a:rPr lang="ru-RU" sz="2400" i="1" dirty="0" smtClean="0">
                <a:solidFill>
                  <a:srgbClr val="FF0000"/>
                </a:solidFill>
              </a:rPr>
              <a:t>трущихся </a:t>
            </a:r>
            <a:r>
              <a:rPr lang="ru-RU" sz="2400" i="1" dirty="0">
                <a:solidFill>
                  <a:srgbClr val="FF0000"/>
                </a:solidFill>
              </a:rPr>
              <a:t>поверхностей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i="1" dirty="0">
                <a:solidFill>
                  <a:srgbClr val="FF0000"/>
                </a:solidFill>
              </a:rPr>
              <a:t>наличия и рода смазки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989" y="4037164"/>
            <a:ext cx="9040688" cy="344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solidFill>
                  <a:srgbClr val="0070C0"/>
                </a:solidFill>
              </a:rPr>
              <a:t>Первый закон можно подтвердить следующими соображениями. Если площадь трущихся поверхностей увеличится, то увеличится и количество сцепляющихся неровностей, но уменьшится давление (на единицу площади) и сопротивление относительному перемещению останется прежним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indent="354013" algn="just"/>
            <a:r>
              <a:rPr lang="ru-RU" dirty="0">
                <a:solidFill>
                  <a:srgbClr val="0070C0"/>
                </a:solidFill>
              </a:rPr>
              <a:t>Второй закон говорит о том, что если увеличится нормальная составляющая внешних сил, действующих на поверхности тела (иначе говоря, увеличится сила нормального давления или реакции), то во столько же раз возрастет максимальная сила трения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indent="354013" algn="just"/>
            <a:r>
              <a:rPr lang="ru-RU" dirty="0">
                <a:solidFill>
                  <a:srgbClr val="0070C0"/>
                </a:solidFill>
              </a:rPr>
              <a:t>Согласно третьему </a:t>
            </a:r>
            <a:r>
              <a:rPr lang="ru-RU" dirty="0" smtClean="0">
                <a:solidFill>
                  <a:srgbClr val="0070C0"/>
                </a:solidFill>
              </a:rPr>
              <a:t>закону в </a:t>
            </a:r>
            <a:r>
              <a:rPr lang="ru-RU" dirty="0">
                <a:solidFill>
                  <a:srgbClr val="0070C0"/>
                </a:solidFill>
              </a:rPr>
              <a:t>зависимости от наличия между сопрягаемыми поверхностями слоя смазки трение подразделяется на два вида: </a:t>
            </a:r>
            <a:r>
              <a:rPr lang="ru-RU" i="1" dirty="0">
                <a:solidFill>
                  <a:srgbClr val="0070C0"/>
                </a:solidFill>
              </a:rPr>
              <a:t>трение без смазочного материала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i="1" dirty="0">
                <a:solidFill>
                  <a:srgbClr val="FF0000"/>
                </a:solidFill>
              </a:rPr>
              <a:t>трение в условиях смазки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indent="354013" algn="just"/>
            <a:endParaRPr lang="ru-RU" dirty="0"/>
          </a:p>
          <a:p>
            <a:pPr indent="354013"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648824" y="107429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512" y="395461"/>
            <a:ext cx="89916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 smtClean="0"/>
              <a:t>Отношение силы трения </a:t>
            </a:r>
            <a:r>
              <a:rPr lang="ru-RU" sz="2000" i="1" dirty="0" err="1" smtClean="0"/>
              <a:t>F</a:t>
            </a:r>
            <a:r>
              <a:rPr lang="ru-RU" sz="1400" dirty="0" err="1" smtClean="0"/>
              <a:t>тр</a:t>
            </a:r>
            <a:r>
              <a:rPr lang="ru-RU" sz="2000" dirty="0" smtClean="0"/>
              <a:t> к нормальной составляющей </a:t>
            </a:r>
            <a:r>
              <a:rPr lang="ru-RU" sz="2000" i="1" dirty="0" smtClean="0"/>
              <a:t>N </a:t>
            </a:r>
            <a:r>
              <a:rPr lang="ru-RU" sz="2000" dirty="0" smtClean="0"/>
              <a:t>внешних сил, действующих на поверхности тела, называется коэффициентом трения скольжения, и обозначается </a:t>
            </a:r>
            <a:r>
              <a:rPr lang="ru-RU" sz="2000" i="1" dirty="0" smtClean="0"/>
              <a:t>f </a:t>
            </a:r>
            <a:r>
              <a:rPr lang="ru-RU" sz="2000" dirty="0" smtClean="0"/>
              <a:t>(при наибольшей силе трения покоя это отношение называется </a:t>
            </a:r>
            <a:r>
              <a:rPr lang="ru-RU" sz="2000" i="1" dirty="0" smtClean="0"/>
              <a:t>коэффициентом сцепления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3074" name="Picture 2" descr="C:\Users\user\Desktop\Новый рисунок (4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1619597"/>
            <a:ext cx="2808312" cy="8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312" y="2483693"/>
            <a:ext cx="9144000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результате второй закон трения скольжения можно </a:t>
            </a:r>
            <a:r>
              <a:rPr lang="ru-RU" sz="2000" dirty="0" smtClean="0"/>
              <a:t>сформулировать </a:t>
            </a:r>
            <a:r>
              <a:rPr lang="ru-RU" sz="2000" dirty="0"/>
              <a:t>так: </a:t>
            </a:r>
            <a:endParaRPr lang="ru-RU" sz="2000" dirty="0" smtClean="0"/>
          </a:p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Сила </a:t>
            </a:r>
            <a:r>
              <a:rPr lang="ru-RU" sz="2000" i="1" dirty="0">
                <a:solidFill>
                  <a:srgbClr val="FF0000"/>
                </a:solidFill>
              </a:rPr>
              <a:t>трения равна коэффициенту трения </a:t>
            </a:r>
            <a:r>
              <a:rPr lang="ru-RU" sz="2000" i="1" dirty="0" smtClean="0">
                <a:solidFill>
                  <a:srgbClr val="FF0000"/>
                </a:solidFill>
              </a:rPr>
              <a:t>скольжения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</a:rPr>
              <a:t>умноженному </a:t>
            </a:r>
            <a:r>
              <a:rPr lang="ru-RU" sz="2000" i="1" dirty="0">
                <a:solidFill>
                  <a:srgbClr val="FF0000"/>
                </a:solidFill>
              </a:rPr>
              <a:t>на силу нормального давления или реакции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484" y="3419797"/>
            <a:ext cx="9220200" cy="115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Очевидно, что коэффициент трения скольжения </a:t>
            </a:r>
            <a:r>
              <a:rPr lang="ru-RU" dirty="0" smtClean="0"/>
              <a:t>– величина</a:t>
            </a:r>
            <a:r>
              <a:rPr lang="ru-RU" dirty="0"/>
              <a:t> </a:t>
            </a:r>
            <a:r>
              <a:rPr lang="ru-RU" dirty="0" smtClean="0"/>
              <a:t>безразмерная. Нормальная </a:t>
            </a:r>
            <a:r>
              <a:rPr lang="ru-RU" dirty="0"/>
              <a:t>реакция </a:t>
            </a:r>
            <a:r>
              <a:rPr lang="ru-RU" b="1" i="1" dirty="0"/>
              <a:t>N </a:t>
            </a:r>
            <a:r>
              <a:rPr lang="ru-RU" dirty="0"/>
              <a:t>опорной поверхности и сила трения </a:t>
            </a:r>
            <a:r>
              <a:rPr lang="ru-RU" b="1" i="1" dirty="0" err="1" smtClean="0"/>
              <a:t>F</a:t>
            </a:r>
            <a:r>
              <a:rPr lang="ru-RU" dirty="0" err="1" smtClean="0"/>
              <a:t>тр</a:t>
            </a:r>
            <a:r>
              <a:rPr lang="ru-RU" dirty="0"/>
              <a:t> </a:t>
            </a:r>
            <a:r>
              <a:rPr lang="ru-RU" dirty="0" smtClean="0"/>
              <a:t>дают </a:t>
            </a:r>
            <a:r>
              <a:rPr lang="ru-RU" dirty="0"/>
              <a:t>равнодействующую </a:t>
            </a:r>
            <a:r>
              <a:rPr lang="ru-RU" b="1" i="1" dirty="0"/>
              <a:t>R</a:t>
            </a:r>
            <a:r>
              <a:rPr lang="ru-RU" dirty="0"/>
              <a:t>, которая называется </a:t>
            </a:r>
            <a:r>
              <a:rPr lang="ru-RU" i="1" dirty="0">
                <a:solidFill>
                  <a:srgbClr val="0070C0"/>
                </a:solidFill>
              </a:rPr>
              <a:t>полной </a:t>
            </a:r>
            <a:r>
              <a:rPr lang="ru-RU" i="1" dirty="0" smtClean="0">
                <a:solidFill>
                  <a:srgbClr val="0070C0"/>
                </a:solidFill>
              </a:rPr>
              <a:t>реакцией </a:t>
            </a:r>
            <a:r>
              <a:rPr lang="ru-RU" dirty="0" smtClean="0">
                <a:solidFill>
                  <a:srgbClr val="0070C0"/>
                </a:solidFill>
              </a:rPr>
              <a:t>опорной поверхности:</a:t>
            </a:r>
          </a:p>
          <a:p>
            <a:pPr algn="ctr"/>
            <a:r>
              <a:rPr lang="en-US" sz="2000" b="1" i="1" dirty="0" smtClean="0"/>
              <a:t>R </a:t>
            </a:r>
            <a:r>
              <a:rPr lang="en-US" sz="2000" dirty="0"/>
              <a:t>= </a:t>
            </a:r>
            <a:r>
              <a:rPr lang="en-US" sz="2000" b="1" i="1" dirty="0"/>
              <a:t>N </a:t>
            </a:r>
            <a:r>
              <a:rPr lang="en-US" sz="2000" dirty="0"/>
              <a:t>+ </a:t>
            </a:r>
            <a:r>
              <a:rPr lang="en-US" sz="2000" b="1" i="1" dirty="0"/>
              <a:t>F</a:t>
            </a:r>
            <a:r>
              <a:rPr lang="ru-RU" sz="2000" dirty="0"/>
              <a:t>тр.</a:t>
            </a:r>
          </a:p>
        </p:txBody>
      </p:sp>
      <p:pic>
        <p:nvPicPr>
          <p:cNvPr id="7" name="Picture 2" descr="C:\Users\user\Desktop\Новый рисунок (3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4499917"/>
            <a:ext cx="3733800" cy="23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5222" y="4571925"/>
            <a:ext cx="5038725" cy="13805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Полная реакция </a:t>
            </a:r>
            <a:r>
              <a:rPr lang="ru-RU" b="1" i="1" dirty="0"/>
              <a:t>R </a:t>
            </a:r>
            <a:r>
              <a:rPr lang="ru-RU" dirty="0"/>
              <a:t>составляет с нормалью к опорной поверхности какой-то угол. Максимальное значение этого угла (что будет в момент начала движения) называется </a:t>
            </a:r>
            <a:r>
              <a:rPr lang="ru-RU" i="1" dirty="0">
                <a:solidFill>
                  <a:srgbClr val="0070C0"/>
                </a:solidFill>
              </a:rPr>
              <a:t>углом трения</a:t>
            </a:r>
            <a:r>
              <a:rPr lang="ru-RU" dirty="0"/>
              <a:t>.</a:t>
            </a:r>
          </a:p>
        </p:txBody>
      </p:sp>
      <p:pic>
        <p:nvPicPr>
          <p:cNvPr id="9" name="Picture 2" descr="C:\Users\user\Desktop\Новый рисунок (5)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2" y="5940077"/>
            <a:ext cx="1852413" cy="5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Новый рисунок (5) — копия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60" y="6012085"/>
            <a:ext cx="1174711" cy="4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62215" y="6650085"/>
            <a:ext cx="737464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т. е. коэффициент трения скольжения равен тангенсу угла трения.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8824" y="107429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60612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112" y="579437"/>
            <a:ext cx="9144000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/>
              <a:t>Коэффициент трения скольжения определяют опытным </a:t>
            </a:r>
            <a:r>
              <a:rPr lang="ru-RU" sz="2400" dirty="0" smtClean="0"/>
              <a:t>путем; значения </a:t>
            </a:r>
            <a:r>
              <a:rPr lang="ru-RU" sz="2400" dirty="0"/>
              <a:t>его для различных условий приведены в справочниках</a:t>
            </a:r>
            <a:r>
              <a:rPr lang="ru-RU" sz="2400" dirty="0" smtClean="0"/>
              <a:t>.</a:t>
            </a:r>
          </a:p>
          <a:p>
            <a:pPr indent="354013" algn="just"/>
            <a:endParaRPr lang="ru-RU" sz="2400" dirty="0"/>
          </a:p>
          <a:p>
            <a:pPr indent="354013" algn="just"/>
            <a:r>
              <a:rPr lang="ru-RU" sz="2400" dirty="0">
                <a:solidFill>
                  <a:srgbClr val="0070C0"/>
                </a:solidFill>
              </a:rPr>
              <a:t>О</a:t>
            </a:r>
            <a:r>
              <a:rPr lang="ru-RU" sz="2400" dirty="0" smtClean="0">
                <a:solidFill>
                  <a:srgbClr val="0070C0"/>
                </a:solidFill>
              </a:rPr>
              <a:t>риентировочные </a:t>
            </a:r>
            <a:r>
              <a:rPr lang="ru-RU" sz="2400" dirty="0">
                <a:solidFill>
                  <a:srgbClr val="0070C0"/>
                </a:solidFill>
              </a:rPr>
              <a:t>значения коэффициентов </a:t>
            </a:r>
            <a:r>
              <a:rPr lang="ru-RU" sz="2400" i="1" dirty="0">
                <a:solidFill>
                  <a:srgbClr val="0070C0"/>
                </a:solidFill>
              </a:rPr>
              <a:t>f </a:t>
            </a:r>
            <a:r>
              <a:rPr lang="ru-RU" sz="2400" dirty="0" smtClean="0">
                <a:solidFill>
                  <a:srgbClr val="0070C0"/>
                </a:solidFill>
              </a:rPr>
              <a:t>трения скольжения </a:t>
            </a:r>
            <a:r>
              <a:rPr lang="ru-RU" sz="2400" dirty="0">
                <a:solidFill>
                  <a:srgbClr val="0070C0"/>
                </a:solidFill>
              </a:rPr>
              <a:t>(при покое):</a:t>
            </a:r>
          </a:p>
        </p:txBody>
      </p:sp>
      <p:pic>
        <p:nvPicPr>
          <p:cNvPr id="5122" name="Picture 2" descr="C:\Users\user\Desktop\Новый рисунок (6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4" y="3094037"/>
            <a:ext cx="899361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76816" y="160912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5816" y="395461"/>
            <a:ext cx="9000999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Определить необходимую силу затяжки болта, скрепляющего две стальные полосы, разрываемые силой P=2кН. Болт поставлен с зазором и не должен работать на срез. Коэффициент трения между листами равен 0,2.</a:t>
            </a:r>
          </a:p>
        </p:txBody>
      </p:sp>
      <p:pic>
        <p:nvPicPr>
          <p:cNvPr id="12" name="Рисунок 11" descr="Рисунок к задаче 5.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72" y="1259557"/>
            <a:ext cx="2519680" cy="15309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5816" y="2771725"/>
            <a:ext cx="9145016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Решение</a:t>
            </a:r>
            <a:endParaRPr lang="ru-RU" dirty="0"/>
          </a:p>
          <a:p>
            <a:pPr algn="just"/>
            <a:r>
              <a:rPr lang="ru-RU" dirty="0"/>
              <a:t>Так как болт поставлен с зазором и не должен работать на срез, то две силы величиной </a:t>
            </a:r>
            <a:r>
              <a:rPr lang="en-US" dirty="0"/>
              <a:t>P </a:t>
            </a:r>
            <a:r>
              <a:rPr lang="ru-RU" dirty="0"/>
              <a:t>должны уравновешиваться силой трения в стыке полос и на опорной поверхности болта и гайки.</a:t>
            </a:r>
          </a:p>
        </p:txBody>
      </p:sp>
      <p:pic>
        <p:nvPicPr>
          <p:cNvPr id="1032" name="Picture 8" descr="C:\Users\user\Desktop\Задачи, трение\Новый рисун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707829"/>
            <a:ext cx="2249488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5816" y="5075981"/>
            <a:ext cx="9289031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Составим уравнение равновесия полосы:</a:t>
            </a:r>
          </a:p>
          <a:p>
            <a:pPr algn="ctr"/>
            <a:r>
              <a:rPr lang="ru-RU" b="1" dirty="0"/>
              <a:t>- </a:t>
            </a:r>
            <a:r>
              <a:rPr lang="en-US" b="1" dirty="0"/>
              <a:t>F</a:t>
            </a:r>
            <a:r>
              <a:rPr lang="ru-RU" b="1" baseline="-25000" dirty="0" err="1"/>
              <a:t>тр</a:t>
            </a:r>
            <a:r>
              <a:rPr lang="ru-RU" b="1" dirty="0" smtClean="0"/>
              <a:t>+ </a:t>
            </a:r>
            <a:r>
              <a:rPr lang="en-US" b="1" dirty="0" smtClean="0"/>
              <a:t>P</a:t>
            </a:r>
            <a:r>
              <a:rPr lang="ru-RU" b="1" dirty="0" smtClean="0"/>
              <a:t> = 0</a:t>
            </a:r>
            <a:r>
              <a:rPr lang="ru-RU" b="1" dirty="0"/>
              <a:t>,</a:t>
            </a:r>
          </a:p>
          <a:p>
            <a:pPr algn="just"/>
            <a:r>
              <a:rPr lang="ru-RU" dirty="0"/>
              <a:t>где </a:t>
            </a:r>
            <a:r>
              <a:rPr lang="en-US" dirty="0"/>
              <a:t>F</a:t>
            </a:r>
            <a:r>
              <a:rPr lang="ru-RU" baseline="-25000" dirty="0" err="1"/>
              <a:t>тр</a:t>
            </a:r>
            <a:r>
              <a:rPr lang="ru-RU" dirty="0"/>
              <a:t>=</a:t>
            </a:r>
            <a:r>
              <a:rPr lang="en-US" dirty="0"/>
              <a:t>S</a:t>
            </a:r>
            <a:r>
              <a:rPr lang="ru-RU" dirty="0"/>
              <a:t>·</a:t>
            </a:r>
            <a:r>
              <a:rPr lang="en-US" i="1" dirty="0"/>
              <a:t>f </a:t>
            </a:r>
            <a:r>
              <a:rPr lang="ru-RU" i="1" dirty="0"/>
              <a:t>– </a:t>
            </a:r>
            <a:r>
              <a:rPr lang="ru-RU" dirty="0"/>
              <a:t>максимальное значение силы трения,</a:t>
            </a:r>
            <a:r>
              <a:rPr lang="ru-RU" i="1" dirty="0"/>
              <a:t> </a:t>
            </a:r>
            <a:r>
              <a:rPr lang="en-US" i="1" dirty="0"/>
              <a:t>S </a:t>
            </a:r>
            <a:r>
              <a:rPr lang="ru-RU" i="1" dirty="0"/>
              <a:t>– </a:t>
            </a:r>
            <a:r>
              <a:rPr lang="ru-RU" dirty="0"/>
              <a:t>сила</a:t>
            </a:r>
            <a:r>
              <a:rPr lang="ru-RU" i="1" dirty="0"/>
              <a:t> </a:t>
            </a:r>
            <a:r>
              <a:rPr lang="ru-RU" dirty="0"/>
              <a:t>затяжки болта,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en-US" i="1" dirty="0" smtClean="0"/>
              <a:t>f </a:t>
            </a:r>
            <a:r>
              <a:rPr lang="ru-RU" i="1" dirty="0"/>
              <a:t>– </a:t>
            </a:r>
            <a:r>
              <a:rPr lang="ru-RU" dirty="0"/>
              <a:t>коэффициент трения.</a:t>
            </a:r>
          </a:p>
          <a:p>
            <a:r>
              <a:rPr lang="ru-RU" dirty="0"/>
              <a:t>Тогда: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9829"/>
              </p:ext>
            </p:extLst>
          </p:nvPr>
        </p:nvGraphicFramePr>
        <p:xfrm>
          <a:off x="4144169" y="6300117"/>
          <a:ext cx="17907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Уравнение" r:id="rId6" imgW="1307532" imgH="431613" progId="Equation.3">
                  <p:embed/>
                </p:oleObj>
              </mc:Choice>
              <mc:Fallback>
                <p:oleObj name="Уравнение" r:id="rId6" imgW="1307532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169" y="6300117"/>
                        <a:ext cx="17907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648824" y="107429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8242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395461"/>
            <a:ext cx="9289032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Вал вращается с моментом </a:t>
            </a:r>
            <a:r>
              <a:rPr lang="ru-RU" dirty="0" err="1"/>
              <a:t>M</a:t>
            </a:r>
            <a:r>
              <a:rPr lang="ru-RU" baseline="-25000" dirty="0" err="1"/>
              <a:t>кр</a:t>
            </a:r>
            <a:r>
              <a:rPr lang="ru-RU" dirty="0"/>
              <a:t>=100 </a:t>
            </a:r>
            <a:r>
              <a:rPr lang="ru-RU" dirty="0" err="1"/>
              <a:t>Н·м</a:t>
            </a:r>
            <a:r>
              <a:rPr lang="ru-RU" dirty="0"/>
              <a:t>. На валу заключен тормозной барабан, радиус r которого равен 25 см. Найти, с какой силой </a:t>
            </a:r>
            <a:r>
              <a:rPr lang="en-US" dirty="0"/>
              <a:t>N</a:t>
            </a:r>
            <a:r>
              <a:rPr lang="ru-RU" dirty="0"/>
              <a:t> надо прижимать к барабану тормозные колодки, чтобы колесо оставалось в покое, если коэффициент трения покоя </a:t>
            </a:r>
            <a:r>
              <a:rPr lang="ru-RU" i="1" dirty="0"/>
              <a:t>f</a:t>
            </a:r>
            <a:r>
              <a:rPr lang="ru-RU" dirty="0"/>
              <a:t> между колесом и колодками равен 0,25.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6953" y="1691605"/>
            <a:ext cx="5038725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                               Решение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Изобразим </a:t>
            </a:r>
            <a:r>
              <a:rPr lang="ru-RU" dirty="0"/>
              <a:t>силы, действующие на барабан:</a:t>
            </a:r>
          </a:p>
        </p:txBody>
      </p:sp>
      <p:pic>
        <p:nvPicPr>
          <p:cNvPr id="14" name="Рисунок 13" descr="Новый рисунок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5" y="2299207"/>
            <a:ext cx="341947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392240" y="2481983"/>
            <a:ext cx="5038725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Составим уравнение равновесия системы для моментов относительно точки О:</a:t>
            </a:r>
          </a:p>
          <a:p>
            <a:r>
              <a:rPr lang="ru-RU" b="1" dirty="0" smtClean="0"/>
              <a:t>                             -</a:t>
            </a:r>
            <a:r>
              <a:rPr lang="en-US" b="1" dirty="0"/>
              <a:t>F</a:t>
            </a:r>
            <a:r>
              <a:rPr lang="ru-RU" b="1" baseline="-25000" dirty="0"/>
              <a:t>тр</a:t>
            </a:r>
            <a:r>
              <a:rPr lang="ru-RU" b="1" dirty="0"/>
              <a:t>·2</a:t>
            </a:r>
            <a:r>
              <a:rPr lang="en-US" b="1" dirty="0" smtClean="0"/>
              <a:t>r</a:t>
            </a:r>
            <a:r>
              <a:rPr lang="ru-RU" b="1" dirty="0" smtClean="0"/>
              <a:t> + </a:t>
            </a:r>
            <a:r>
              <a:rPr lang="ru-RU" b="1" dirty="0" err="1" smtClean="0"/>
              <a:t>М</a:t>
            </a:r>
            <a:r>
              <a:rPr lang="ru-RU" b="1" baseline="-25000" dirty="0" err="1" smtClean="0"/>
              <a:t>кр</a:t>
            </a:r>
            <a:r>
              <a:rPr lang="ru-RU" b="1" dirty="0" smtClean="0"/>
              <a:t>= 0</a:t>
            </a:r>
            <a:r>
              <a:rPr lang="ru-RU" b="1" dirty="0"/>
              <a:t>.</a:t>
            </a:r>
            <a:endParaRPr lang="ru-RU" b="1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1544" y="3604854"/>
            <a:ext cx="83753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Тогда: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3480430"/>
            <a:ext cx="3312368" cy="803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4392240" y="4290725"/>
            <a:ext cx="5038725" cy="3499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Поскольку </a:t>
            </a:r>
            <a:r>
              <a:rPr lang="ru-RU" dirty="0" smtClean="0"/>
              <a:t> </a:t>
            </a:r>
            <a:r>
              <a:rPr lang="en-US" b="1" dirty="0" smtClean="0"/>
              <a:t>F</a:t>
            </a:r>
            <a:r>
              <a:rPr lang="ru-RU" b="1" baseline="-25000" dirty="0" err="1"/>
              <a:t>тр</a:t>
            </a:r>
            <a:r>
              <a:rPr lang="ru-RU" b="1" dirty="0"/>
              <a:t>=</a:t>
            </a:r>
            <a:r>
              <a:rPr lang="en-US" b="1" i="1" dirty="0"/>
              <a:t>f</a:t>
            </a:r>
            <a:r>
              <a:rPr lang="ru-RU" b="1" dirty="0"/>
              <a:t>·</a:t>
            </a:r>
            <a:r>
              <a:rPr lang="en-US" b="1" dirty="0"/>
              <a:t>N</a:t>
            </a:r>
            <a:r>
              <a:rPr lang="ru-RU" b="1" dirty="0"/>
              <a:t>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24172" y="4943623"/>
            <a:ext cx="4161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81" y="5436021"/>
            <a:ext cx="3168352" cy="790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648824" y="107429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8504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112" y="350837"/>
            <a:ext cx="7696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Трение на наклонной плоскости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2" y="808037"/>
            <a:ext cx="9144000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dirty="0"/>
              <a:t>Рассмотрим тело, лежащее на шероховатой наклонной </a:t>
            </a:r>
            <a:r>
              <a:rPr lang="ru-RU" dirty="0" smtClean="0"/>
              <a:t>плоскости</a:t>
            </a:r>
            <a:r>
              <a:rPr lang="ru-RU" dirty="0"/>
              <a:t>, составляющей угол α с горизонтальной </a:t>
            </a:r>
            <a:r>
              <a:rPr lang="ru-RU" dirty="0" smtClean="0"/>
              <a:t>плоскостью.</a:t>
            </a:r>
            <a:endParaRPr lang="ru-RU" dirty="0"/>
          </a:p>
          <a:p>
            <a:pPr indent="354013" algn="just"/>
            <a:r>
              <a:rPr lang="ru-RU" dirty="0"/>
              <a:t>Разложим силу </a:t>
            </a:r>
            <a:r>
              <a:rPr lang="ru-RU" b="1" i="1" dirty="0"/>
              <a:t>G </a:t>
            </a:r>
            <a:r>
              <a:rPr lang="ru-RU" dirty="0"/>
              <a:t>на составляющие </a:t>
            </a:r>
            <a:r>
              <a:rPr lang="ru-RU" b="1" i="1" dirty="0"/>
              <a:t>G</a:t>
            </a:r>
            <a:r>
              <a:rPr lang="ru-RU" sz="1400" dirty="0"/>
              <a:t>1</a:t>
            </a:r>
            <a:r>
              <a:rPr lang="ru-RU" dirty="0"/>
              <a:t> и </a:t>
            </a:r>
            <a:r>
              <a:rPr lang="ru-RU" b="1" i="1" dirty="0"/>
              <a:t>G</a:t>
            </a:r>
            <a:r>
              <a:rPr lang="ru-RU" sz="1400" dirty="0"/>
              <a:t>2</a:t>
            </a:r>
            <a:r>
              <a:rPr lang="ru-RU" dirty="0"/>
              <a:t>, параллельную и </a:t>
            </a:r>
            <a:r>
              <a:rPr lang="ru-RU" dirty="0" smtClean="0"/>
              <a:t>перпендикулярную </a:t>
            </a:r>
            <a:r>
              <a:rPr lang="ru-RU" dirty="0"/>
              <a:t>наклонной плоскости. Модули этих </a:t>
            </a:r>
            <a:r>
              <a:rPr lang="ru-RU" dirty="0" smtClean="0"/>
              <a:t>составляющих определим </a:t>
            </a:r>
            <a:r>
              <a:rPr lang="ru-RU" dirty="0"/>
              <a:t>по следующим формулам:</a:t>
            </a:r>
          </a:p>
        </p:txBody>
      </p:sp>
      <p:pic>
        <p:nvPicPr>
          <p:cNvPr id="6147" name="Picture 3" descr="C:\Users\user\Desktop\Новый рисунок (7) — копия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2411685"/>
            <a:ext cx="4181475" cy="27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6296" y="2339677"/>
            <a:ext cx="4716016" cy="2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dirty="0"/>
              <a:t>Составляющая </a:t>
            </a:r>
            <a:r>
              <a:rPr lang="ru-RU" b="1" i="1" dirty="0"/>
              <a:t>G</a:t>
            </a:r>
            <a:r>
              <a:rPr lang="ru-RU" sz="1400" dirty="0"/>
              <a:t>1</a:t>
            </a:r>
            <a:r>
              <a:rPr lang="ru-RU" dirty="0"/>
              <a:t> стремится сдвинуть тело вдоль наклонной плоскости. Полностью или частично эта составляющая уравновешивается силой трения; согласно второму закону трения скольжения, ее максимальное значение равно:</a:t>
            </a:r>
          </a:p>
          <a:p>
            <a:endParaRPr lang="ru-RU" dirty="0"/>
          </a:p>
        </p:txBody>
      </p:sp>
      <p:pic>
        <p:nvPicPr>
          <p:cNvPr id="7" name="Picture 2" descr="C:\Users\user\Desktop\Новый рисунок (8) — копия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77" y="4181094"/>
            <a:ext cx="4179223" cy="10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Новый рисун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10" y="1888827"/>
            <a:ext cx="2786062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9832" y="5252748"/>
            <a:ext cx="9073008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Для того чтобы тело, лежащее на наклонной плоскости, находилось в равновесии, движущая сила </a:t>
            </a:r>
            <a:r>
              <a:rPr lang="ru-RU" b="1" i="1" dirty="0"/>
              <a:t>G</a:t>
            </a:r>
            <a:r>
              <a:rPr lang="ru-RU" sz="1200" dirty="0"/>
              <a:t>1</a:t>
            </a:r>
            <a:r>
              <a:rPr lang="ru-RU" dirty="0"/>
              <a:t> должна быть по модулю равна силе трения </a:t>
            </a:r>
            <a:r>
              <a:rPr lang="ru-RU" b="1" i="1" dirty="0" err="1" smtClean="0"/>
              <a:t>F</a:t>
            </a:r>
            <a:r>
              <a:rPr lang="ru-RU" dirty="0" err="1" smtClean="0"/>
              <a:t>тp</a:t>
            </a:r>
            <a:r>
              <a:rPr lang="ru-RU" dirty="0" smtClean="0"/>
              <a:t>.</a:t>
            </a:r>
          </a:p>
          <a:p>
            <a:pPr indent="354013" algn="just"/>
            <a:r>
              <a:rPr lang="ru-RU" dirty="0"/>
              <a:t>Для того чтобы тело, лежащее на наклонной плоскости, заведомо не скользило вниз под действием собственной силы тяжести, должно быть соблюдено </a:t>
            </a:r>
            <a:r>
              <a:rPr lang="ru-RU" dirty="0" smtClean="0"/>
              <a:t>условие: </a:t>
            </a:r>
            <a:r>
              <a:rPr lang="ru-RU" b="1" i="1" dirty="0" smtClean="0"/>
              <a:t>G</a:t>
            </a:r>
            <a:r>
              <a:rPr lang="ru-RU" sz="1200" dirty="0" smtClean="0"/>
              <a:t>1</a:t>
            </a:r>
            <a:r>
              <a:rPr lang="en-US" dirty="0" smtClean="0"/>
              <a:t>&lt;</a:t>
            </a:r>
            <a:r>
              <a:rPr lang="ru-RU" b="1" i="1" dirty="0"/>
              <a:t> </a:t>
            </a:r>
            <a:r>
              <a:rPr lang="ru-RU" b="1" i="1" dirty="0" err="1" smtClean="0"/>
              <a:t>F</a:t>
            </a:r>
            <a:r>
              <a:rPr lang="ru-RU" dirty="0" err="1" smtClean="0"/>
              <a:t>тp</a:t>
            </a:r>
            <a:r>
              <a:rPr lang="ru-RU" dirty="0" smtClean="0"/>
              <a:t>. Т.е. угол наклона плоскости должен быть меньше угла трения:</a:t>
            </a:r>
            <a:endParaRPr lang="ru-RU" dirty="0"/>
          </a:p>
        </p:txBody>
      </p:sp>
      <p:pic>
        <p:nvPicPr>
          <p:cNvPr id="10" name="Picture 3" descr="C:\Users\user\Desktop\Новый рисунок (9) — копия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84" y="6558445"/>
            <a:ext cx="1080655" cy="3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48824" y="107429"/>
            <a:ext cx="360040" cy="378565"/>
          </a:xfrm>
          <a:prstGeom prst="rect">
            <a:avLst/>
          </a:prstGeom>
          <a:noFill/>
          <a:ln w="3175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1783</Words>
  <Application>Microsoft Office PowerPoint</Application>
  <PresentationFormat>Произвольный</PresentationFormat>
  <Paragraphs>159</Paragraphs>
  <Slides>21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техническую механику </dc:title>
  <cp:lastModifiedBy>user</cp:lastModifiedBy>
  <cp:revision>181</cp:revision>
  <cp:lastPrinted>1601-01-01T00:00:00Z</cp:lastPrinted>
  <dcterms:created xsi:type="dcterms:W3CDTF">2013-04-04T08:47:48Z</dcterms:created>
  <dcterms:modified xsi:type="dcterms:W3CDTF">2022-10-25T12:34:47Z</dcterms:modified>
</cp:coreProperties>
</file>