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5" r:id="rId6"/>
    <p:sldId id="263" r:id="rId7"/>
    <p:sldId id="262" r:id="rId8"/>
    <p:sldId id="266" r:id="rId9"/>
    <p:sldId id="281" r:id="rId10"/>
    <p:sldId id="286" r:id="rId11"/>
    <p:sldId id="287" r:id="rId12"/>
    <p:sldId id="284" r:id="rId13"/>
    <p:sldId id="285" r:id="rId14"/>
    <p:sldId id="279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C933-2E49-4D6A-8C4B-A638C0F617C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650E5-F97B-4B0B-9B83-F38D9283F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1671EFB-8691-4657-B729-B4C6A75B3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1" y="628003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Индивидуальные предприниматели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субъекты предпринимательской деятельности.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ln w="28575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5471886"/>
            <a:ext cx="2061029" cy="1386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79353"/>
            <a:ext cx="9135879" cy="685800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617220" y="190480"/>
            <a:ext cx="7855294" cy="23574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Предпринимательской деятельностью могут заниматься!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18-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977" y="1919280"/>
            <a:ext cx="1947962" cy="1947962"/>
          </a:xfrm>
          <a:prstGeom prst="rect">
            <a:avLst/>
          </a:prstGeom>
        </p:spPr>
      </p:pic>
      <p:pic>
        <p:nvPicPr>
          <p:cNvPr id="9" name="Содержимое 7" descr="бр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9589" y="4470711"/>
            <a:ext cx="1947962" cy="1704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669" y="5214930"/>
            <a:ext cx="1552866" cy="1518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311" y="1739099"/>
            <a:ext cx="63646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дееспособные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граждане (достигшие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лет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вступившие в брак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ранее этого возраста, а также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с 16 лет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процедуру эмансипации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ст. 27 ГК РФ)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5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38249" y="990600"/>
            <a:ext cx="6581775" cy="447200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основании письменного согласия родителей, </a:t>
            </a:r>
            <a:b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заверенного нотариально, 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несовершеннолетние граждане могут заниматься индивидуальной предпринимательской деятельностью </a:t>
            </a:r>
            <a:r>
              <a:rPr kumimoji="0" lang="ru-RU" sz="39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14 лет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Содержимое 3" descr="дево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2775" y="4925923"/>
            <a:ext cx="1968585" cy="18502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59" y="5282500"/>
            <a:ext cx="1524132" cy="1493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437" y="94947"/>
            <a:ext cx="7858425" cy="2493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8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3674" y="203200"/>
            <a:ext cx="8886265" cy="6264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Предпринимательством без</a:t>
            </a:r>
            <a:r>
              <a:rPr lang="en-US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 (ИП) могут заниматься:</a:t>
            </a:r>
          </a:p>
          <a:p>
            <a:pPr>
              <a:buClr>
                <a:srgbClr val="66FFFF"/>
              </a:buClr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Безработные;</a:t>
            </a:r>
          </a:p>
          <a:p>
            <a:pPr>
              <a:buClr>
                <a:srgbClr val="66FFFF"/>
              </a:buClr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Пенсионеры;</a:t>
            </a:r>
          </a:p>
          <a:p>
            <a:pPr>
              <a:buClr>
                <a:srgbClr val="66FFFF"/>
              </a:buClr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Инвалиды;</a:t>
            </a:r>
          </a:p>
          <a:p>
            <a:pPr>
              <a:buClr>
                <a:srgbClr val="66FFFF"/>
              </a:buClr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Студенты;</a:t>
            </a:r>
          </a:p>
          <a:p>
            <a:pPr>
              <a:buClr>
                <a:srgbClr val="66FFFF"/>
              </a:buClr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Работающие, но </a:t>
            </a:r>
          </a:p>
          <a:p>
            <a:pPr>
              <a:buClr>
                <a:srgbClr val="66FFFF"/>
              </a:buClr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основной работы </a:t>
            </a:r>
          </a:p>
          <a:p>
            <a:pPr>
              <a:buClr>
                <a:srgbClr val="66FFFF"/>
              </a:buClr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возможность </a:t>
            </a:r>
          </a:p>
          <a:p>
            <a:pPr>
              <a:buClr>
                <a:srgbClr val="66FFFF"/>
              </a:buClr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дополнительный </a:t>
            </a:r>
          </a:p>
          <a:p>
            <a:pPr>
              <a:buClr>
                <a:srgbClr val="66FFFF"/>
              </a:buClr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приработок.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100" y="2236243"/>
            <a:ext cx="3838574" cy="4231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b="23240"/>
          <a:stretch/>
        </p:blipFill>
        <p:spPr>
          <a:xfrm>
            <a:off x="252859" y="5613051"/>
            <a:ext cx="1480692" cy="111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86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774" y="0"/>
            <a:ext cx="9248774" cy="6419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2699" y="1352550"/>
            <a:ext cx="2181225" cy="20955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353175" y="1352550"/>
            <a:ext cx="2520275" cy="23145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302704" y="1257300"/>
            <a:ext cx="2520275" cy="24574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b="16580"/>
          <a:stretch/>
        </p:blipFill>
        <p:spPr>
          <a:xfrm>
            <a:off x="257109" y="5612001"/>
            <a:ext cx="1524132" cy="1245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21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420961" y="871255"/>
            <a:ext cx="5060442" cy="4493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Уведомления во все необходимые организации регистрирующий орган направляет самостоятельно в момент регистрации ИП 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8649" y="175025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Уведомление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39" y="3567289"/>
            <a:ext cx="3656212" cy="30864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059" y="5175267"/>
            <a:ext cx="1524132" cy="1493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192957" y="2204864"/>
            <a:ext cx="7408333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Изменения регистрируются по форме Р24001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Внесение изменений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3030840" cy="2392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584" y="5301065"/>
            <a:ext cx="1524132" cy="1493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07504" y="1988840"/>
            <a:ext cx="4968552" cy="345069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Форма Р26001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28650" y="308682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Ликвидация ИП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81619"/>
            <a:ext cx="4320480" cy="41553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684" y="5234875"/>
            <a:ext cx="1524132" cy="1493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EE9C10-0C91-434B-8CAB-249F54981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0"/>
            <a:ext cx="9135879" cy="6858000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370666" y="0"/>
            <a:ext cx="6513690" cy="52561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Каждый имеет право на свободное использование своих способностей и имущества для предпринимательской и иной не запрещённой законом экономической деятельности.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Статья 34 Конституции РФ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mosinfo.org/offer/296.jpg"/>
          <p:cNvPicPr>
            <a:picLocks noChangeAspect="1" noChangeArrowheads="1"/>
          </p:cNvPicPr>
          <p:nvPr/>
        </p:nvPicPr>
        <p:blipFill>
          <a:blip r:embed="rId3" cstate="print"/>
          <a:srcRect t="10127" b="12850"/>
          <a:stretch>
            <a:fillRect/>
          </a:stretch>
        </p:blipFill>
        <p:spPr bwMode="auto">
          <a:xfrm>
            <a:off x="-1" y="2772229"/>
            <a:ext cx="2670629" cy="4085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19" y="5011972"/>
            <a:ext cx="3132517" cy="168234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ИНДИВИДУАЛЬНЫЙ ПРЕДПРИНИМАТЕЛЬ	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  <a:effectLst>
            <a:outerShdw dist="508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ИП - ФИЗИЧЕСКИЕ ЛИЦА, ЗАРЕГИСТРИРОВАННЫЕ В УСТАНОВЛЕННОМ ЗАКОНОМ ПОРЯДКЕ И ОСУЩЕСТВЛЯЮЩИЕ ПРЕДПРИНИМАТЕЛЬСКУЮ ДЕЯТЕЛЬНОСТЬ БЕЗ ОБРАЗОВАНИЯ ЮРИДИЧЕСКОГО ЛИЦА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364" y="5066539"/>
            <a:ext cx="1664352" cy="1627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9" name="Подзаголовок 7"/>
          <p:cNvSpPr txBox="1">
            <a:spLocks/>
          </p:cNvSpPr>
          <p:nvPr/>
        </p:nvSpPr>
        <p:spPr>
          <a:xfrm>
            <a:off x="270550" y="107157"/>
            <a:ext cx="8286808" cy="607223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Право на занятие  предпринимательской деятельности без образования юридического лица возникает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момент внесения записи о государственной регистрации физического лица в качестве ИП 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ЕГРИП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 descr="&amp;IEcy;&amp;Gcy;&amp;Rcy;&amp;Icy;&amp;P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3357586" cy="2714644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474" y="5091613"/>
            <a:ext cx="1664352" cy="1627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Содержимое 3" descr="фф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357562"/>
            <a:ext cx="4000528" cy="30003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0176" y="463392"/>
            <a:ext cx="6863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Государственный реестр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ведется на муниципальном, региональном и федеральном уровнях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Федеральной налоговой службой и ее территориальными органами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574" y="5082088"/>
            <a:ext cx="1664352" cy="1627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001" y="470021"/>
            <a:ext cx="810542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08.08.2001 N 129-ФЗ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"О государственной регистрации юридических лиц и индивидуальных предпринимателей»</a:t>
            </a:r>
          </a:p>
          <a:p>
            <a:pPr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Статья 8. Сроки и место государственной регистрации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Государственная регистрация осуществляется в срок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более чем пять рабочих дней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 дня представления документов в регистрирующий орган.</a:t>
            </a:r>
          </a:p>
          <a:p>
            <a:pPr marL="342900" indent="-342900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Государственная регистрация индивидуального предпринимателя осуществляется по месту его жительства.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96" y="5061866"/>
            <a:ext cx="1662379" cy="1623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57158" y="234056"/>
            <a:ext cx="8429684" cy="618630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Статья 22.1.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заявление о государственной регистрации, составленное по установленной форме (форма Р21001)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2) копия основного документа физического лица, регистрируемого в качестве индивидуального предпринимателя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3) документ об уплате  государственной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пошлины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*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Размеры государственной пошлины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составляет –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 рублей   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(статья 333.33.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НК РФ) </a:t>
            </a:r>
          </a:p>
          <a:p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4668" y="2946332"/>
            <a:ext cx="2267142" cy="3420601"/>
          </a:xfrm>
          <a:prstGeom prst="rect">
            <a:avLst/>
          </a:prstGeom>
          <a:ln w="28575">
            <a:solidFill>
              <a:srgbClr val="CC66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149" y="5334239"/>
            <a:ext cx="1470351" cy="1438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835824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соответствии с Налоговым кодексом РФ индивидуальные предприниматели как налогоплательщики должны встать на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учёт в налоговом органе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месту их жительства в течение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дней после государственной регистрации.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в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10 дней с момента государственной регистрации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предприниматели обязаны встать на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учёт во внебюджетные фонды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Пенсионный фонд РФ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Фонд социального страхования РФ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Федеральный фонд обязательного медицинского страхования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199" y="5457227"/>
            <a:ext cx="1432251" cy="1400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9282A-216B-4245-8287-AB46C221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3511" y="156907"/>
            <a:ext cx="8636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Отказ гражданину в регистрации в качестве индивидуального предпринимателя допускается только в случаях, если: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гражданин изъявил желание заниматься деятельностью, которая запрещена действующим законодательством;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 были представлены в ненадлежащий регистрирующий орган;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представленных документов и состав содержащихся в них сведений не соответствуют требованиям законодательства.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Картинки по запросу &quot;отказ в регистр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&quot;отказ в регистр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Картинки по запросу &quot;отказ в регистрации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778" y="4870998"/>
            <a:ext cx="2684286" cy="198700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958" y="5389109"/>
            <a:ext cx="1497542" cy="1464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401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Архимед</cp:lastModifiedBy>
  <cp:revision>37</cp:revision>
  <dcterms:created xsi:type="dcterms:W3CDTF">2013-11-19T05:52:05Z</dcterms:created>
  <dcterms:modified xsi:type="dcterms:W3CDTF">2023-06-19T19:09:04Z</dcterms:modified>
</cp:coreProperties>
</file>