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70" r:id="rId3"/>
    <p:sldId id="285" r:id="rId4"/>
    <p:sldId id="276" r:id="rId5"/>
    <p:sldId id="275" r:id="rId6"/>
    <p:sldId id="296" r:id="rId7"/>
    <p:sldId id="280" r:id="rId8"/>
    <p:sldId id="256" r:id="rId9"/>
    <p:sldId id="257" r:id="rId10"/>
    <p:sldId id="269" r:id="rId11"/>
    <p:sldId id="260" r:id="rId12"/>
    <p:sldId id="259" r:id="rId13"/>
    <p:sldId id="261" r:id="rId14"/>
    <p:sldId id="262" r:id="rId15"/>
    <p:sldId id="267" r:id="rId16"/>
    <p:sldId id="265" r:id="rId17"/>
    <p:sldId id="281" r:id="rId18"/>
    <p:sldId id="289" r:id="rId19"/>
    <p:sldId id="291" r:id="rId20"/>
    <p:sldId id="292" r:id="rId21"/>
    <p:sldId id="293" r:id="rId22"/>
    <p:sldId id="294" r:id="rId23"/>
    <p:sldId id="295" r:id="rId24"/>
    <p:sldId id="298" r:id="rId25"/>
    <p:sldId id="302" r:id="rId26"/>
    <p:sldId id="305" r:id="rId27"/>
    <p:sldId id="301" r:id="rId28"/>
    <p:sldId id="304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6F1564"/>
    <a:srgbClr val="47CFFF"/>
    <a:srgbClr val="119145"/>
    <a:srgbClr val="C3D69B"/>
    <a:srgbClr val="00B0F0"/>
    <a:srgbClr val="DBEEF4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wmf"/><Relationship Id="rId7" Type="http://schemas.openxmlformats.org/officeDocument/2006/relationships/image" Target="../media/image11.wmf"/><Relationship Id="rId2" Type="http://schemas.openxmlformats.org/officeDocument/2006/relationships/image" Target="../media/image15.wmf"/><Relationship Id="rId1" Type="http://schemas.openxmlformats.org/officeDocument/2006/relationships/image" Target="../media/image1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30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BCC39-B674-4785-AF49-FE75BB880B55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B4965-BEEC-405B-B7D9-949827ADB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9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8DF08-C6C1-4FA0-83BE-8BD5E174B70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Анимация по щелчку мыши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4965-BEEC-405B-B7D9-949827ADB91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Задание для заполнения таблицы на следующем слайде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4965-BEEC-405B-B7D9-949827ADB91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Для проверки   триггер </a:t>
            </a:r>
            <a:r>
              <a:rPr lang="ru-RU" dirty="0"/>
              <a:t>– нажать</a:t>
            </a:r>
            <a:r>
              <a:rPr lang="ru-RU" baseline="0" dirty="0"/>
              <a:t> </a:t>
            </a:r>
            <a:r>
              <a:rPr lang="ru-RU" b="1" baseline="0" dirty="0"/>
              <a:t>на кнопку с № </a:t>
            </a:r>
            <a:r>
              <a:rPr lang="ru-RU" baseline="0" dirty="0"/>
              <a:t>ответа (верно/неверно)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4965-BEEC-405B-B7D9-949827ADB91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Анимация по щелчкам –построение графика – сдвиг оси ОУ на 1 влево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4965-BEEC-405B-B7D9-949827ADB91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Анимация по щелчку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4965-BEEC-405B-B7D9-949827ADB91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Решение – анимация по щелчку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4965-BEEC-405B-B7D9-949827ADB91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0A4DF3-7DE2-43D8-B86C-A8B783E3C0ED}" type="datetime1">
              <a:rPr lang="ru-RU"/>
              <a:pPr/>
              <a:t>26.10.2022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3DA3D2-6DBB-4B84-925F-24456FE38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1AA39-2DC3-4FAF-8688-87C861138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F87625-4CA3-4096-B5D4-CE527B1EA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27D600-32F5-4104-9C39-636C85E5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66E8C-6A14-44B8-8CFB-FF716DD8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35533-EF1A-4BF3-A1BC-3F65ECC9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3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8609C-0862-437F-B9F1-5809B8226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9A1F9-4F69-48B6-848B-07C0F0FC9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78C8B-3285-46C1-A50E-1E953321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6F15A-6A75-46EC-B2F1-AD1ED95A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67851-05F0-47F0-B1A9-85657167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5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2EB3B-15AC-452E-B3FB-9E587439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A09C2-F588-45DB-8FA0-5C2E506C2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12F5D-52B9-4A24-9644-7AEB467C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DA2DE7-35D9-4C1C-A385-3F7C95C1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31BB8-2707-4371-9E05-9A5D08AC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6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B8244-DF12-4D39-8CE7-3D80F016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BB232-0548-436D-B768-C620B6A7F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11DE4-FB08-4C54-A9FF-774FFFB8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ACF77-8329-4D76-8F40-269A018B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0319E-1ACC-4490-B43F-065A920C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68788-8243-4688-BDA0-C31E9D99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2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497F7-7A11-4CE1-900D-279DB103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359B91-0BAB-4A7A-BEBB-F6E083BB3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892EDE-B5C5-4F29-A908-B7A59818C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12B1DF-6058-493F-BF0D-85A9B8971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FC5BD4-C2A5-4838-8AF4-76E2CC329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25A482-6038-4C98-B2B7-45E18D10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D637-AD08-4650-9D66-5308BC1F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66415F-71AE-4170-AB7A-67191661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D75AC-5292-495C-862E-0FF3F1C7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83BD03-0F56-46BA-AD87-54DFB145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DE6C87-FD7D-4F1A-B5A2-B71B0E1F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7F8C59-3AF2-442D-BD95-4584FD8E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1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DC0819-B2A6-4590-94A4-41E747B3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A4338D-45D5-41CB-92AA-B96C41BB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3B2329-723F-4C96-A931-A7FF95E9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4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06C7D-B2AD-4F31-8324-351ECDD3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CBB73-45F6-4FD3-8B4F-EB641A301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2BF0F7-032C-445A-90AB-A40976B6A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5B893-AAAD-45DA-93BC-EAA0271F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D68E4C-186F-44D3-9BF6-044B00AA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2A5466-2B40-4895-BD7A-5EC56AC5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6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C0AFB-9D5B-493C-A04F-8CB32E52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FAE526-97B7-464C-861C-EE3EAF80F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5E6D7A-E41B-4855-9755-1360F88EA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6CBDB9-A237-40E3-9D7D-5C3F68DF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507646-D553-49D1-BE20-F5B3E8D3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EC413-AAB3-4C8B-913A-37D0185A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0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BA667-404A-4F4E-8205-3800B3C3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DF9AF1-D4D6-4332-BCEE-AECBE90E3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9872F-08D2-4457-A38E-1111580E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D10F14-7A42-473E-BBD8-B5059C1A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FFD486-CBFC-498E-A584-DC52DF7F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5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9B2B51-8CEE-4689-A9FB-9775CA699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1DB5C9-109B-4037-91BB-6AEBE0A7F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36DE6-302A-4382-9BE3-6AE01894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3E396E-EBFD-4FAE-A0BC-AD6767A1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956671-1C97-43EB-A2B8-D3F6A442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F6DDF-5387-4BE4-9BFF-95DBA65A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0C8E85-B5B2-450F-AA81-3A6F0724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1858A1-7894-466F-B963-3779D3C6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0B715B-6CEA-42D3-AEDB-679D4E83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9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A1641A-D756-4752-A0F4-D75CA88F4209}"/>
              </a:ext>
            </a:extLst>
          </p:cNvPr>
          <p:cNvSpPr/>
          <p:nvPr userDrawn="1"/>
        </p:nvSpPr>
        <p:spPr>
          <a:xfrm>
            <a:off x="2627784" y="5877272"/>
            <a:ext cx="81668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© Киреева Е.В. РАТК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5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757D-02E1-4346-B554-2FF48F0FF4CB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BA245-486F-4412-A84F-E3E140B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D6AF-E12D-49F7-AD74-6FA475FC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5C08A-53FD-44A0-A79B-704AE33E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9B65D-A068-4998-9399-6E9934982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804D-F04B-4556-9F15-5B2BD8F0E936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77D44-F9DE-4E4D-82EC-895BCD7FF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441FD-9B1A-4329-A7D5-8D7E3D9AA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B593-293D-4EE9-9221-357590C26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7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0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7.wmf"/><Relationship Id="rId5" Type="http://schemas.openxmlformats.org/officeDocument/2006/relationships/image" Target="../media/image10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png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881" y="258877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Ростовской области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«Ростовский-на-Дону автотранспортный колледж» 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836" y="4149080"/>
            <a:ext cx="5572164" cy="19669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Подготови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Киреева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Екатерина Валентиновна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aseline="0" dirty="0">
                <a:latin typeface="Times New Roman" pitchFamily="18" charset="0"/>
                <a:cs typeface="Times New Roman" pitchFamily="18" charset="0"/>
              </a:rPr>
              <a:t>реподаватель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математики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92494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учебного занятия</a:t>
            </a:r>
          </a:p>
        </p:txBody>
      </p:sp>
      <p:pic>
        <p:nvPicPr>
          <p:cNvPr id="1027" name="Picture 3" descr="C:\Users\Екатерина\YandexDisk\Скриншоты\2018-04-04_22-23-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948" y="1484716"/>
            <a:ext cx="936104" cy="118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3993B-F030-4496-8778-B7782400E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72" y="3698171"/>
            <a:ext cx="2376264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528" y="548680"/>
            <a:ext cx="8353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из заштрихованных на рисунке фигур являются криволинейными трапециями, а какие нет?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2420888"/>
            <a:ext cx="367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Перечертите таблицу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15816" y="3140968"/>
          <a:ext cx="316835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6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CC"/>
                          </a:solidFill>
                        </a:rPr>
                        <a:t>Да/нет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" name="Freeform 92" descr="Частый вертикальный"/>
          <p:cNvSpPr>
            <a:spLocks/>
          </p:cNvSpPr>
          <p:nvPr/>
        </p:nvSpPr>
        <p:spPr bwMode="auto">
          <a:xfrm>
            <a:off x="7308850" y="4221163"/>
            <a:ext cx="647700" cy="936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0"/>
              </a:cxn>
              <a:cxn ang="0">
                <a:pos x="181" y="408"/>
              </a:cxn>
              <a:cxn ang="0">
                <a:pos x="124" y="503"/>
              </a:cxn>
              <a:cxn ang="0">
                <a:pos x="0" y="590"/>
              </a:cxn>
              <a:cxn ang="0">
                <a:pos x="0" y="0"/>
              </a:cxn>
            </a:cxnLst>
            <a:rect l="0" t="0" r="r" b="b"/>
            <a:pathLst>
              <a:path w="408" h="590">
                <a:moveTo>
                  <a:pt x="0" y="0"/>
                </a:moveTo>
                <a:lnTo>
                  <a:pt x="408" y="0"/>
                </a:lnTo>
                <a:lnTo>
                  <a:pt x="181" y="408"/>
                </a:lnTo>
                <a:lnTo>
                  <a:pt x="124" y="503"/>
                </a:lnTo>
                <a:lnTo>
                  <a:pt x="0" y="590"/>
                </a:lnTo>
                <a:lnTo>
                  <a:pt x="0" y="0"/>
                </a:lnTo>
                <a:close/>
              </a:path>
            </a:pathLst>
          </a:custGeom>
          <a:pattFill prst="narVert">
            <a:fgClr>
              <a:srgbClr val="FF0066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08" name="Freeform 88" descr="Крупное конфетти"/>
          <p:cNvSpPr>
            <a:spLocks/>
          </p:cNvSpPr>
          <p:nvPr/>
        </p:nvSpPr>
        <p:spPr bwMode="auto">
          <a:xfrm>
            <a:off x="4643438" y="5157788"/>
            <a:ext cx="360362" cy="1079500"/>
          </a:xfrm>
          <a:custGeom>
            <a:avLst/>
            <a:gdLst/>
            <a:ahLst/>
            <a:cxnLst>
              <a:cxn ang="0">
                <a:pos x="227" y="680"/>
              </a:cxn>
              <a:cxn ang="0">
                <a:pos x="227" y="0"/>
              </a:cxn>
              <a:cxn ang="0">
                <a:pos x="0" y="0"/>
              </a:cxn>
              <a:cxn ang="0">
                <a:pos x="0" y="136"/>
              </a:cxn>
              <a:cxn ang="0">
                <a:pos x="227" y="680"/>
              </a:cxn>
            </a:cxnLst>
            <a:rect l="0" t="0" r="r" b="b"/>
            <a:pathLst>
              <a:path w="227" h="680">
                <a:moveTo>
                  <a:pt x="227" y="680"/>
                </a:moveTo>
                <a:lnTo>
                  <a:pt x="227" y="0"/>
                </a:lnTo>
                <a:lnTo>
                  <a:pt x="0" y="0"/>
                </a:lnTo>
                <a:lnTo>
                  <a:pt x="0" y="136"/>
                </a:lnTo>
                <a:lnTo>
                  <a:pt x="227" y="68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93" name="Freeform 73" descr="Волны"/>
          <p:cNvSpPr>
            <a:spLocks/>
          </p:cNvSpPr>
          <p:nvPr/>
        </p:nvSpPr>
        <p:spPr bwMode="auto">
          <a:xfrm>
            <a:off x="1403350" y="4292600"/>
            <a:ext cx="647700" cy="1584325"/>
          </a:xfrm>
          <a:custGeom>
            <a:avLst/>
            <a:gdLst/>
            <a:ahLst/>
            <a:cxnLst>
              <a:cxn ang="0">
                <a:pos x="0" y="771"/>
              </a:cxn>
              <a:cxn ang="0">
                <a:pos x="0" y="363"/>
              </a:cxn>
              <a:cxn ang="0">
                <a:pos x="91" y="182"/>
              </a:cxn>
              <a:cxn ang="0">
                <a:pos x="227" y="91"/>
              </a:cxn>
              <a:cxn ang="0">
                <a:pos x="363" y="0"/>
              </a:cxn>
              <a:cxn ang="0">
                <a:pos x="408" y="0"/>
              </a:cxn>
              <a:cxn ang="0">
                <a:pos x="408" y="998"/>
              </a:cxn>
              <a:cxn ang="0">
                <a:pos x="318" y="953"/>
              </a:cxn>
              <a:cxn ang="0">
                <a:pos x="272" y="908"/>
              </a:cxn>
              <a:cxn ang="0">
                <a:pos x="182" y="862"/>
              </a:cxn>
              <a:cxn ang="0">
                <a:pos x="91" y="817"/>
              </a:cxn>
              <a:cxn ang="0">
                <a:pos x="0" y="771"/>
              </a:cxn>
            </a:cxnLst>
            <a:rect l="0" t="0" r="r" b="b"/>
            <a:pathLst>
              <a:path w="408" h="998">
                <a:moveTo>
                  <a:pt x="0" y="771"/>
                </a:moveTo>
                <a:lnTo>
                  <a:pt x="0" y="363"/>
                </a:lnTo>
                <a:lnTo>
                  <a:pt x="91" y="182"/>
                </a:lnTo>
                <a:lnTo>
                  <a:pt x="227" y="91"/>
                </a:lnTo>
                <a:lnTo>
                  <a:pt x="363" y="0"/>
                </a:lnTo>
                <a:lnTo>
                  <a:pt x="408" y="0"/>
                </a:lnTo>
                <a:lnTo>
                  <a:pt x="408" y="998"/>
                </a:lnTo>
                <a:lnTo>
                  <a:pt x="318" y="953"/>
                </a:lnTo>
                <a:lnTo>
                  <a:pt x="272" y="908"/>
                </a:lnTo>
                <a:lnTo>
                  <a:pt x="182" y="862"/>
                </a:lnTo>
                <a:lnTo>
                  <a:pt x="91" y="817"/>
                </a:lnTo>
                <a:lnTo>
                  <a:pt x="0" y="771"/>
                </a:lnTo>
                <a:close/>
              </a:path>
            </a:pathLst>
          </a:custGeom>
          <a:pattFill prst="wave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82" name="Freeform 62" descr="Диагональный кирпич"/>
          <p:cNvSpPr>
            <a:spLocks/>
          </p:cNvSpPr>
          <p:nvPr/>
        </p:nvSpPr>
        <p:spPr bwMode="auto">
          <a:xfrm>
            <a:off x="7308850" y="1916113"/>
            <a:ext cx="935038" cy="720725"/>
          </a:xfrm>
          <a:custGeom>
            <a:avLst/>
            <a:gdLst/>
            <a:ahLst/>
            <a:cxnLst>
              <a:cxn ang="0">
                <a:pos x="589" y="454"/>
              </a:cxn>
              <a:cxn ang="0">
                <a:pos x="0" y="454"/>
              </a:cxn>
              <a:cxn ang="0">
                <a:pos x="45" y="363"/>
              </a:cxn>
              <a:cxn ang="0">
                <a:pos x="90" y="318"/>
              </a:cxn>
              <a:cxn ang="0">
                <a:pos x="119" y="291"/>
              </a:cxn>
              <a:cxn ang="0">
                <a:pos x="181" y="227"/>
              </a:cxn>
              <a:cxn ang="0">
                <a:pos x="204" y="212"/>
              </a:cxn>
              <a:cxn ang="0">
                <a:pos x="392" y="103"/>
              </a:cxn>
              <a:cxn ang="0">
                <a:pos x="441" y="72"/>
              </a:cxn>
              <a:cxn ang="0">
                <a:pos x="531" y="30"/>
              </a:cxn>
              <a:cxn ang="0">
                <a:pos x="589" y="0"/>
              </a:cxn>
              <a:cxn ang="0">
                <a:pos x="589" y="454"/>
              </a:cxn>
            </a:cxnLst>
            <a:rect l="0" t="0" r="r" b="b"/>
            <a:pathLst>
              <a:path w="589" h="454">
                <a:moveTo>
                  <a:pt x="589" y="454"/>
                </a:moveTo>
                <a:lnTo>
                  <a:pt x="0" y="454"/>
                </a:lnTo>
                <a:lnTo>
                  <a:pt x="45" y="363"/>
                </a:lnTo>
                <a:lnTo>
                  <a:pt x="90" y="318"/>
                </a:lnTo>
                <a:lnTo>
                  <a:pt x="119" y="291"/>
                </a:lnTo>
                <a:lnTo>
                  <a:pt x="181" y="227"/>
                </a:lnTo>
                <a:lnTo>
                  <a:pt x="204" y="212"/>
                </a:lnTo>
                <a:lnTo>
                  <a:pt x="392" y="103"/>
                </a:lnTo>
                <a:lnTo>
                  <a:pt x="441" y="72"/>
                </a:lnTo>
                <a:lnTo>
                  <a:pt x="531" y="30"/>
                </a:lnTo>
                <a:lnTo>
                  <a:pt x="589" y="0"/>
                </a:lnTo>
                <a:lnTo>
                  <a:pt x="589" y="454"/>
                </a:lnTo>
                <a:close/>
              </a:path>
            </a:pathLst>
          </a:custGeom>
          <a:pattFill prst="diagBrick">
            <a:fgClr>
              <a:srgbClr val="8E4F44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74" name="Freeform 54" descr="Плетенка"/>
          <p:cNvSpPr>
            <a:spLocks/>
          </p:cNvSpPr>
          <p:nvPr/>
        </p:nvSpPr>
        <p:spPr bwMode="auto">
          <a:xfrm>
            <a:off x="4483100" y="1617663"/>
            <a:ext cx="1168400" cy="658812"/>
          </a:xfrm>
          <a:custGeom>
            <a:avLst/>
            <a:gdLst/>
            <a:ahLst/>
            <a:cxnLst>
              <a:cxn ang="0">
                <a:pos x="14" y="406"/>
              </a:cxn>
              <a:cxn ang="0">
                <a:pos x="736" y="415"/>
              </a:cxn>
              <a:cxn ang="0">
                <a:pos x="723" y="388"/>
              </a:cxn>
              <a:cxn ang="0">
                <a:pos x="693" y="369"/>
              </a:cxn>
              <a:cxn ang="0">
                <a:pos x="691" y="325"/>
              </a:cxn>
              <a:cxn ang="0">
                <a:pos x="662" y="291"/>
              </a:cxn>
              <a:cxn ang="0">
                <a:pos x="646" y="234"/>
              </a:cxn>
              <a:cxn ang="0">
                <a:pos x="600" y="188"/>
              </a:cxn>
              <a:cxn ang="0">
                <a:pos x="583" y="133"/>
              </a:cxn>
              <a:cxn ang="0">
                <a:pos x="555" y="98"/>
              </a:cxn>
              <a:cxn ang="0">
                <a:pos x="510" y="52"/>
              </a:cxn>
              <a:cxn ang="0">
                <a:pos x="486" y="30"/>
              </a:cxn>
              <a:cxn ang="0">
                <a:pos x="456" y="6"/>
              </a:cxn>
              <a:cxn ang="0">
                <a:pos x="396" y="0"/>
              </a:cxn>
              <a:cxn ang="0">
                <a:pos x="353" y="0"/>
              </a:cxn>
              <a:cxn ang="0">
                <a:pos x="283" y="7"/>
              </a:cxn>
              <a:cxn ang="0">
                <a:pos x="237" y="52"/>
              </a:cxn>
              <a:cxn ang="0">
                <a:pos x="192" y="98"/>
              </a:cxn>
              <a:cxn ang="0">
                <a:pos x="171" y="127"/>
              </a:cxn>
              <a:cxn ang="0">
                <a:pos x="123" y="175"/>
              </a:cxn>
              <a:cxn ang="0">
                <a:pos x="98" y="230"/>
              </a:cxn>
              <a:cxn ang="0">
                <a:pos x="92" y="260"/>
              </a:cxn>
              <a:cxn ang="0">
                <a:pos x="74" y="272"/>
              </a:cxn>
              <a:cxn ang="0">
                <a:pos x="56" y="327"/>
              </a:cxn>
              <a:cxn ang="0">
                <a:pos x="26" y="369"/>
              </a:cxn>
              <a:cxn ang="0">
                <a:pos x="1" y="400"/>
              </a:cxn>
              <a:cxn ang="0">
                <a:pos x="14" y="406"/>
              </a:cxn>
            </a:cxnLst>
            <a:rect l="0" t="0" r="r" b="b"/>
            <a:pathLst>
              <a:path w="736" h="415">
                <a:moveTo>
                  <a:pt x="14" y="406"/>
                </a:moveTo>
                <a:lnTo>
                  <a:pt x="736" y="415"/>
                </a:lnTo>
                <a:lnTo>
                  <a:pt x="723" y="388"/>
                </a:lnTo>
                <a:lnTo>
                  <a:pt x="693" y="369"/>
                </a:lnTo>
                <a:lnTo>
                  <a:pt x="691" y="325"/>
                </a:lnTo>
                <a:lnTo>
                  <a:pt x="662" y="291"/>
                </a:lnTo>
                <a:lnTo>
                  <a:pt x="646" y="234"/>
                </a:lnTo>
                <a:lnTo>
                  <a:pt x="600" y="188"/>
                </a:lnTo>
                <a:lnTo>
                  <a:pt x="583" y="133"/>
                </a:lnTo>
                <a:lnTo>
                  <a:pt x="555" y="98"/>
                </a:lnTo>
                <a:lnTo>
                  <a:pt x="510" y="52"/>
                </a:lnTo>
                <a:lnTo>
                  <a:pt x="486" y="30"/>
                </a:lnTo>
                <a:lnTo>
                  <a:pt x="456" y="6"/>
                </a:lnTo>
                <a:lnTo>
                  <a:pt x="396" y="0"/>
                </a:lnTo>
                <a:lnTo>
                  <a:pt x="353" y="0"/>
                </a:lnTo>
                <a:lnTo>
                  <a:pt x="283" y="7"/>
                </a:lnTo>
                <a:lnTo>
                  <a:pt x="237" y="52"/>
                </a:lnTo>
                <a:lnTo>
                  <a:pt x="192" y="98"/>
                </a:lnTo>
                <a:lnTo>
                  <a:pt x="171" y="127"/>
                </a:lnTo>
                <a:lnTo>
                  <a:pt x="123" y="175"/>
                </a:lnTo>
                <a:cubicBezTo>
                  <a:pt x="144" y="238"/>
                  <a:pt x="114" y="195"/>
                  <a:pt x="98" y="230"/>
                </a:cubicBezTo>
                <a:cubicBezTo>
                  <a:pt x="94" y="239"/>
                  <a:pt x="97" y="251"/>
                  <a:pt x="92" y="260"/>
                </a:cubicBezTo>
                <a:cubicBezTo>
                  <a:pt x="88" y="266"/>
                  <a:pt x="74" y="272"/>
                  <a:pt x="74" y="272"/>
                </a:cubicBezTo>
                <a:cubicBezTo>
                  <a:pt x="67" y="293"/>
                  <a:pt x="56" y="305"/>
                  <a:pt x="56" y="327"/>
                </a:cubicBezTo>
                <a:cubicBezTo>
                  <a:pt x="46" y="341"/>
                  <a:pt x="36" y="355"/>
                  <a:pt x="26" y="369"/>
                </a:cubicBezTo>
                <a:cubicBezTo>
                  <a:pt x="22" y="375"/>
                  <a:pt x="2" y="393"/>
                  <a:pt x="1" y="400"/>
                </a:cubicBezTo>
                <a:cubicBezTo>
                  <a:pt x="0" y="406"/>
                  <a:pt x="14" y="406"/>
                  <a:pt x="14" y="406"/>
                </a:cubicBezTo>
                <a:close/>
              </a:path>
            </a:pathLst>
          </a:custGeom>
          <a:pattFill prst="weave">
            <a:fgClr>
              <a:schemeClr val="folHlink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7" name="Freeform 17" descr="Светлый диагональный 1"/>
          <p:cNvSpPr>
            <a:spLocks/>
          </p:cNvSpPr>
          <p:nvPr/>
        </p:nvSpPr>
        <p:spPr bwMode="auto">
          <a:xfrm>
            <a:off x="1547813" y="1773238"/>
            <a:ext cx="511175" cy="825500"/>
          </a:xfrm>
          <a:custGeom>
            <a:avLst/>
            <a:gdLst/>
            <a:ahLst/>
            <a:cxnLst>
              <a:cxn ang="0">
                <a:pos x="0" y="520"/>
              </a:cxn>
              <a:cxn ang="0">
                <a:pos x="5" y="90"/>
              </a:cxn>
              <a:cxn ang="0">
                <a:pos x="12" y="47"/>
              </a:cxn>
              <a:cxn ang="0">
                <a:pos x="31" y="29"/>
              </a:cxn>
              <a:cxn ang="0">
                <a:pos x="96" y="0"/>
              </a:cxn>
              <a:cxn ang="0">
                <a:pos x="141" y="0"/>
              </a:cxn>
              <a:cxn ang="0">
                <a:pos x="186" y="0"/>
              </a:cxn>
              <a:cxn ang="0">
                <a:pos x="243" y="17"/>
              </a:cxn>
              <a:cxn ang="0">
                <a:pos x="277" y="45"/>
              </a:cxn>
              <a:cxn ang="0">
                <a:pos x="322" y="90"/>
              </a:cxn>
              <a:cxn ang="0">
                <a:pos x="322" y="136"/>
              </a:cxn>
              <a:cxn ang="0">
                <a:pos x="322" y="499"/>
              </a:cxn>
              <a:cxn ang="0">
                <a:pos x="5" y="499"/>
              </a:cxn>
            </a:cxnLst>
            <a:rect l="0" t="0" r="r" b="b"/>
            <a:pathLst>
              <a:path w="322" h="520">
                <a:moveTo>
                  <a:pt x="0" y="520"/>
                </a:moveTo>
                <a:lnTo>
                  <a:pt x="5" y="90"/>
                </a:lnTo>
                <a:lnTo>
                  <a:pt x="12" y="47"/>
                </a:lnTo>
                <a:lnTo>
                  <a:pt x="31" y="29"/>
                </a:lnTo>
                <a:lnTo>
                  <a:pt x="96" y="0"/>
                </a:lnTo>
                <a:lnTo>
                  <a:pt x="141" y="0"/>
                </a:lnTo>
                <a:lnTo>
                  <a:pt x="186" y="0"/>
                </a:lnTo>
                <a:lnTo>
                  <a:pt x="243" y="17"/>
                </a:lnTo>
                <a:lnTo>
                  <a:pt x="277" y="45"/>
                </a:lnTo>
                <a:lnTo>
                  <a:pt x="322" y="90"/>
                </a:lnTo>
                <a:lnTo>
                  <a:pt x="322" y="136"/>
                </a:lnTo>
                <a:lnTo>
                  <a:pt x="322" y="499"/>
                </a:lnTo>
                <a:lnTo>
                  <a:pt x="5" y="499"/>
                </a:lnTo>
              </a:path>
            </a:pathLst>
          </a:custGeom>
          <a:pattFill prst="ltDnDiag">
            <a:fgClr>
              <a:schemeClr val="hlink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84213" y="260191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16013" y="1341438"/>
            <a:ext cx="1646237" cy="1943100"/>
            <a:chOff x="703" y="845"/>
            <a:chExt cx="1037" cy="1224"/>
          </a:xfrm>
        </p:grpSpPr>
        <p:sp>
          <p:nvSpPr>
            <p:cNvPr id="5125" name="Line 5"/>
            <p:cNvSpPr>
              <a:spLocks noChangeShapeType="1"/>
            </p:cNvSpPr>
            <p:nvPr/>
          </p:nvSpPr>
          <p:spPr bwMode="auto">
            <a:xfrm flipV="1">
              <a:off x="884" y="845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703" y="16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1552" y="162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</p:grp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95375" y="12160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 rot="10800000">
            <a:off x="900113" y="1773238"/>
            <a:ext cx="1687512" cy="1463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" y="1105"/>
              </a:cxn>
              <a:cxn ang="0">
                <a:pos x="987" y="1729"/>
              </a:cxn>
              <a:cxn ang="0">
                <a:pos x="1574" y="1945"/>
              </a:cxn>
              <a:cxn ang="0">
                <a:pos x="2169" y="1687"/>
              </a:cxn>
              <a:cxn ang="0">
                <a:pos x="2612" y="1105"/>
              </a:cxn>
              <a:cxn ang="0">
                <a:pos x="3143" y="7"/>
              </a:cxn>
            </a:cxnLst>
            <a:rect l="0" t="0" r="r" b="b"/>
            <a:pathLst>
              <a:path w="3143" h="1952">
                <a:moveTo>
                  <a:pt x="0" y="0"/>
                </a:moveTo>
                <a:cubicBezTo>
                  <a:pt x="71" y="205"/>
                  <a:pt x="360" y="817"/>
                  <a:pt x="524" y="1105"/>
                </a:cubicBezTo>
                <a:cubicBezTo>
                  <a:pt x="688" y="1393"/>
                  <a:pt x="812" y="1589"/>
                  <a:pt x="987" y="1729"/>
                </a:cubicBezTo>
                <a:cubicBezTo>
                  <a:pt x="1162" y="1869"/>
                  <a:pt x="1377" y="1952"/>
                  <a:pt x="1574" y="1945"/>
                </a:cubicBezTo>
                <a:cubicBezTo>
                  <a:pt x="1771" y="1938"/>
                  <a:pt x="1996" y="1827"/>
                  <a:pt x="2169" y="1687"/>
                </a:cubicBezTo>
                <a:cubicBezTo>
                  <a:pt x="2342" y="1547"/>
                  <a:pt x="2450" y="1385"/>
                  <a:pt x="2612" y="1105"/>
                </a:cubicBezTo>
                <a:cubicBezTo>
                  <a:pt x="2774" y="825"/>
                  <a:pt x="3033" y="237"/>
                  <a:pt x="3143" y="7"/>
                </a:cubicBezTo>
              </a:path>
            </a:pathLst>
          </a:custGeom>
          <a:noFill/>
          <a:ln w="57150" cap="flat" cmpd="sng">
            <a:solidFill>
              <a:srgbClr val="1F82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1530350" y="1906588"/>
            <a:ext cx="1588" cy="701675"/>
          </a:xfrm>
          <a:custGeom>
            <a:avLst/>
            <a:gdLst/>
            <a:ahLst/>
            <a:cxnLst>
              <a:cxn ang="0">
                <a:pos x="0" y="442"/>
              </a:cxn>
              <a:cxn ang="0">
                <a:pos x="0" y="0"/>
              </a:cxn>
            </a:cxnLst>
            <a:rect l="0" t="0" r="r" b="b"/>
            <a:pathLst>
              <a:path w="1" h="442">
                <a:moveTo>
                  <a:pt x="0" y="442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33339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2068513" y="1992313"/>
            <a:ext cx="1587" cy="625475"/>
          </a:xfrm>
          <a:custGeom>
            <a:avLst/>
            <a:gdLst/>
            <a:ahLst/>
            <a:cxnLst>
              <a:cxn ang="0">
                <a:pos x="0" y="394"/>
              </a:cxn>
              <a:cxn ang="0">
                <a:pos x="1" y="0"/>
              </a:cxn>
            </a:cxnLst>
            <a:rect l="0" t="0" r="r" b="b"/>
            <a:pathLst>
              <a:path w="1" h="394">
                <a:moveTo>
                  <a:pt x="0" y="394"/>
                </a:moveTo>
                <a:lnTo>
                  <a:pt x="1" y="0"/>
                </a:lnTo>
              </a:path>
            </a:pathLst>
          </a:custGeom>
          <a:noFill/>
          <a:ln w="38100" cap="flat" cmpd="sng">
            <a:solidFill>
              <a:srgbClr val="33339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4" y="476672"/>
            <a:ext cx="431800" cy="3603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85C2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66"/>
                </a:solidFill>
              </a:rPr>
              <a:t>1</a:t>
            </a:r>
            <a:endParaRPr lang="ru-RU" dirty="0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547813" y="2601913"/>
            <a:ext cx="5032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8" name="Document"/>
          <p:cNvSpPr>
            <a:spLocks noEditPoints="1" noChangeArrowheads="1"/>
          </p:cNvSpPr>
          <p:nvPr/>
        </p:nvSpPr>
        <p:spPr bwMode="auto">
          <a:xfrm>
            <a:off x="5077247" y="764382"/>
            <a:ext cx="1150937" cy="3603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067175" y="1268413"/>
            <a:ext cx="1646238" cy="1943100"/>
            <a:chOff x="703" y="845"/>
            <a:chExt cx="1037" cy="1224"/>
          </a:xfrm>
        </p:grpSpPr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V="1">
              <a:off x="884" y="845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703" y="16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1552" y="162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116013" y="3716338"/>
            <a:ext cx="1646237" cy="1943100"/>
            <a:chOff x="703" y="845"/>
            <a:chExt cx="1037" cy="1224"/>
          </a:xfrm>
        </p:grpSpPr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 flipV="1">
              <a:off x="884" y="845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703" y="16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1552" y="162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067175" y="3860800"/>
            <a:ext cx="1646238" cy="1943100"/>
            <a:chOff x="703" y="845"/>
            <a:chExt cx="1037" cy="1224"/>
          </a:xfrm>
        </p:grpSpPr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 flipV="1">
              <a:off x="884" y="845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Text Box 29"/>
            <p:cNvSpPr txBox="1">
              <a:spLocks noChangeArrowheads="1"/>
            </p:cNvSpPr>
            <p:nvPr/>
          </p:nvSpPr>
          <p:spPr bwMode="auto">
            <a:xfrm>
              <a:off x="703" y="16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5150" name="Text Box 30"/>
            <p:cNvSpPr txBox="1">
              <a:spLocks noChangeArrowheads="1"/>
            </p:cNvSpPr>
            <p:nvPr/>
          </p:nvSpPr>
          <p:spPr bwMode="auto">
            <a:xfrm>
              <a:off x="1552" y="162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019925" y="1052513"/>
            <a:ext cx="1646238" cy="1943100"/>
            <a:chOff x="703" y="845"/>
            <a:chExt cx="1037" cy="1224"/>
          </a:xfrm>
        </p:grpSpPr>
        <p:sp>
          <p:nvSpPr>
            <p:cNvPr id="5152" name="Line 32"/>
            <p:cNvSpPr>
              <a:spLocks noChangeShapeType="1"/>
            </p:cNvSpPr>
            <p:nvPr/>
          </p:nvSpPr>
          <p:spPr bwMode="auto">
            <a:xfrm flipV="1">
              <a:off x="884" y="845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703" y="16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1552" y="162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019925" y="3500438"/>
            <a:ext cx="1646238" cy="1943100"/>
            <a:chOff x="703" y="845"/>
            <a:chExt cx="1037" cy="1224"/>
          </a:xfrm>
        </p:grpSpPr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flipV="1">
              <a:off x="884" y="845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Text Box 37"/>
            <p:cNvSpPr txBox="1">
              <a:spLocks noChangeArrowheads="1"/>
            </p:cNvSpPr>
            <p:nvPr/>
          </p:nvSpPr>
          <p:spPr bwMode="auto">
            <a:xfrm>
              <a:off x="703" y="16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1552" y="162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</p:grp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4067175" y="12684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948488" y="9810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971550" y="37163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995738" y="36449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6877050" y="35734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>
            <a:off x="539750" y="5157788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3779912" y="2636912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3635375" y="5157788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6443663" y="5157788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>
            <a:off x="6443663" y="2636838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70" name="Freeform 50"/>
          <p:cNvSpPr>
            <a:spLocks/>
          </p:cNvSpPr>
          <p:nvPr/>
        </p:nvSpPr>
        <p:spPr bwMode="auto">
          <a:xfrm rot="10800000">
            <a:off x="4211638" y="1628775"/>
            <a:ext cx="1687512" cy="1463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" y="1105"/>
              </a:cxn>
              <a:cxn ang="0">
                <a:pos x="987" y="1729"/>
              </a:cxn>
              <a:cxn ang="0">
                <a:pos x="1574" y="1945"/>
              </a:cxn>
              <a:cxn ang="0">
                <a:pos x="2169" y="1687"/>
              </a:cxn>
              <a:cxn ang="0">
                <a:pos x="2612" y="1105"/>
              </a:cxn>
              <a:cxn ang="0">
                <a:pos x="3143" y="7"/>
              </a:cxn>
            </a:cxnLst>
            <a:rect l="0" t="0" r="r" b="b"/>
            <a:pathLst>
              <a:path w="3143" h="1952">
                <a:moveTo>
                  <a:pt x="0" y="0"/>
                </a:moveTo>
                <a:cubicBezTo>
                  <a:pt x="71" y="205"/>
                  <a:pt x="360" y="817"/>
                  <a:pt x="524" y="1105"/>
                </a:cubicBezTo>
                <a:cubicBezTo>
                  <a:pt x="688" y="1393"/>
                  <a:pt x="812" y="1589"/>
                  <a:pt x="987" y="1729"/>
                </a:cubicBezTo>
                <a:cubicBezTo>
                  <a:pt x="1162" y="1869"/>
                  <a:pt x="1377" y="1952"/>
                  <a:pt x="1574" y="1945"/>
                </a:cubicBezTo>
                <a:cubicBezTo>
                  <a:pt x="1771" y="1938"/>
                  <a:pt x="1996" y="1827"/>
                  <a:pt x="2169" y="1687"/>
                </a:cubicBezTo>
                <a:cubicBezTo>
                  <a:pt x="2342" y="1547"/>
                  <a:pt x="2450" y="1385"/>
                  <a:pt x="2612" y="1105"/>
                </a:cubicBezTo>
                <a:cubicBezTo>
                  <a:pt x="2774" y="825"/>
                  <a:pt x="3033" y="237"/>
                  <a:pt x="3143" y="7"/>
                </a:cubicBezTo>
              </a:path>
            </a:pathLst>
          </a:custGeom>
          <a:noFill/>
          <a:ln w="57150" cap="flat" cmpd="sng">
            <a:solidFill>
              <a:srgbClr val="1F82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3419475" y="2276475"/>
            <a:ext cx="316865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3779912" y="1916832"/>
            <a:ext cx="538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CC"/>
                </a:solidFill>
              </a:rPr>
              <a:t>У=1</a:t>
            </a:r>
          </a:p>
        </p:txBody>
      </p:sp>
      <p:sp>
        <p:nvSpPr>
          <p:cNvPr id="5175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912" y="404664"/>
            <a:ext cx="431800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85C2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2</a:t>
            </a:r>
            <a:endParaRPr lang="ru-RU" dirty="0"/>
          </a:p>
        </p:txBody>
      </p:sp>
      <p:sp>
        <p:nvSpPr>
          <p:cNvPr id="5176" name="Document"/>
          <p:cNvSpPr>
            <a:spLocks noEditPoints="1" noChangeArrowheads="1"/>
          </p:cNvSpPr>
          <p:nvPr/>
        </p:nvSpPr>
        <p:spPr bwMode="auto">
          <a:xfrm>
            <a:off x="1187624" y="836390"/>
            <a:ext cx="1150938" cy="3603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верно</a:t>
            </a:r>
          </a:p>
        </p:txBody>
      </p:sp>
      <p:sp>
        <p:nvSpPr>
          <p:cNvPr id="5180" name="Freeform 60"/>
          <p:cNvSpPr>
            <a:spLocks/>
          </p:cNvSpPr>
          <p:nvPr/>
        </p:nvSpPr>
        <p:spPr bwMode="auto">
          <a:xfrm>
            <a:off x="7305675" y="1628800"/>
            <a:ext cx="2378893" cy="979463"/>
          </a:xfrm>
          <a:custGeom>
            <a:avLst/>
            <a:gdLst/>
            <a:ahLst/>
            <a:cxnLst>
              <a:cxn ang="0">
                <a:pos x="1850" y="0"/>
              </a:cxn>
              <a:cxn ang="0">
                <a:pos x="1000" y="85"/>
              </a:cxn>
              <a:cxn ang="0">
                <a:pos x="412" y="310"/>
              </a:cxn>
              <a:cxn ang="0">
                <a:pos x="0" y="655"/>
              </a:cxn>
            </a:cxnLst>
            <a:rect l="0" t="0" r="r" b="b"/>
            <a:pathLst>
              <a:path w="1850" h="655">
                <a:moveTo>
                  <a:pt x="1850" y="0"/>
                </a:moveTo>
                <a:cubicBezTo>
                  <a:pt x="1739" y="13"/>
                  <a:pt x="1239" y="30"/>
                  <a:pt x="1000" y="85"/>
                </a:cubicBezTo>
                <a:cubicBezTo>
                  <a:pt x="760" y="137"/>
                  <a:pt x="579" y="215"/>
                  <a:pt x="412" y="310"/>
                </a:cubicBezTo>
                <a:cubicBezTo>
                  <a:pt x="81" y="470"/>
                  <a:pt x="71" y="563"/>
                  <a:pt x="0" y="655"/>
                </a:cubicBezTo>
              </a:path>
            </a:pathLst>
          </a:custGeom>
          <a:noFill/>
          <a:ln w="38100" cmpd="sng">
            <a:solidFill>
              <a:srgbClr val="6600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81" name="Line 61"/>
          <p:cNvSpPr>
            <a:spLocks noChangeShapeType="1"/>
          </p:cNvSpPr>
          <p:nvPr/>
        </p:nvSpPr>
        <p:spPr bwMode="auto">
          <a:xfrm>
            <a:off x="8243888" y="1916113"/>
            <a:ext cx="0" cy="720725"/>
          </a:xfrm>
          <a:prstGeom prst="line">
            <a:avLst/>
          </a:prstGeom>
          <a:noFill/>
          <a:ln w="28575">
            <a:solidFill>
              <a:srgbClr val="3333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>
            <a:off x="7308850" y="2636838"/>
            <a:ext cx="93503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85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216" y="476672"/>
            <a:ext cx="431800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85C2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3</a:t>
            </a:r>
            <a:endParaRPr lang="ru-RU" sz="2000" b="1"/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6300788" y="1628775"/>
            <a:ext cx="48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5188" name="Freeform 68"/>
          <p:cNvSpPr>
            <a:spLocks/>
          </p:cNvSpPr>
          <p:nvPr/>
        </p:nvSpPr>
        <p:spPr bwMode="auto">
          <a:xfrm>
            <a:off x="1403350" y="4149725"/>
            <a:ext cx="1439863" cy="679450"/>
          </a:xfrm>
          <a:custGeom>
            <a:avLst/>
            <a:gdLst/>
            <a:ahLst/>
            <a:cxnLst>
              <a:cxn ang="0">
                <a:pos x="1850" y="0"/>
              </a:cxn>
              <a:cxn ang="0">
                <a:pos x="1000" y="85"/>
              </a:cxn>
              <a:cxn ang="0">
                <a:pos x="412" y="310"/>
              </a:cxn>
              <a:cxn ang="0">
                <a:pos x="0" y="655"/>
              </a:cxn>
            </a:cxnLst>
            <a:rect l="0" t="0" r="r" b="b"/>
            <a:pathLst>
              <a:path w="1850" h="655">
                <a:moveTo>
                  <a:pt x="1850" y="0"/>
                </a:moveTo>
                <a:cubicBezTo>
                  <a:pt x="1739" y="13"/>
                  <a:pt x="1239" y="30"/>
                  <a:pt x="1000" y="85"/>
                </a:cubicBezTo>
                <a:cubicBezTo>
                  <a:pt x="760" y="137"/>
                  <a:pt x="579" y="215"/>
                  <a:pt x="412" y="310"/>
                </a:cubicBezTo>
                <a:cubicBezTo>
                  <a:pt x="81" y="470"/>
                  <a:pt x="71" y="563"/>
                  <a:pt x="0" y="655"/>
                </a:cubicBezTo>
              </a:path>
            </a:pathLst>
          </a:custGeom>
          <a:noFill/>
          <a:ln w="38100" cmpd="sng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91" name="Freeform 71"/>
          <p:cNvSpPr>
            <a:spLocks/>
          </p:cNvSpPr>
          <p:nvPr/>
        </p:nvSpPr>
        <p:spPr bwMode="auto">
          <a:xfrm>
            <a:off x="1401763" y="5487988"/>
            <a:ext cx="1631950" cy="595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4" y="140"/>
              </a:cxn>
              <a:cxn ang="0">
                <a:pos x="443" y="265"/>
              </a:cxn>
              <a:cxn ang="0">
                <a:pos x="611" y="298"/>
              </a:cxn>
              <a:cxn ang="0">
                <a:pos x="818" y="336"/>
              </a:cxn>
              <a:cxn ang="0">
                <a:pos x="878" y="347"/>
              </a:cxn>
            </a:cxnLst>
            <a:rect l="0" t="0" r="r" b="b"/>
            <a:pathLst>
              <a:path w="1028" h="375">
                <a:moveTo>
                  <a:pt x="0" y="0"/>
                </a:moveTo>
                <a:cubicBezTo>
                  <a:pt x="36" y="22"/>
                  <a:pt x="127" y="102"/>
                  <a:pt x="204" y="140"/>
                </a:cubicBezTo>
                <a:cubicBezTo>
                  <a:pt x="278" y="184"/>
                  <a:pt x="375" y="239"/>
                  <a:pt x="443" y="265"/>
                </a:cubicBezTo>
                <a:cubicBezTo>
                  <a:pt x="511" y="291"/>
                  <a:pt x="549" y="286"/>
                  <a:pt x="611" y="298"/>
                </a:cubicBezTo>
                <a:cubicBezTo>
                  <a:pt x="673" y="310"/>
                  <a:pt x="774" y="328"/>
                  <a:pt x="818" y="336"/>
                </a:cubicBezTo>
                <a:cubicBezTo>
                  <a:pt x="1028" y="375"/>
                  <a:pt x="820" y="361"/>
                  <a:pt x="878" y="347"/>
                </a:cubicBezTo>
              </a:path>
            </a:pathLst>
          </a:custGeom>
          <a:noFill/>
          <a:ln w="38100" cmpd="sng">
            <a:solidFill>
              <a:srgbClr val="6600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92" name="Line 72"/>
          <p:cNvSpPr>
            <a:spLocks noChangeShapeType="1"/>
          </p:cNvSpPr>
          <p:nvPr/>
        </p:nvSpPr>
        <p:spPr bwMode="auto">
          <a:xfrm flipV="1">
            <a:off x="2051050" y="4292600"/>
            <a:ext cx="0" cy="15843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94" name="Rectangle 74"/>
          <p:cNvSpPr>
            <a:spLocks noChangeArrowheads="1"/>
          </p:cNvSpPr>
          <p:nvPr/>
        </p:nvSpPr>
        <p:spPr bwMode="auto">
          <a:xfrm>
            <a:off x="1619250" y="14128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y = f(x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195" name="Rectangle 75"/>
          <p:cNvSpPr>
            <a:spLocks noChangeArrowheads="1"/>
          </p:cNvSpPr>
          <p:nvPr/>
        </p:nvSpPr>
        <p:spPr bwMode="auto">
          <a:xfrm>
            <a:off x="5435600" y="1557338"/>
            <a:ext cx="92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y = f(x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196" name="Rectangle 76"/>
          <p:cNvSpPr>
            <a:spLocks noChangeArrowheads="1"/>
          </p:cNvSpPr>
          <p:nvPr/>
        </p:nvSpPr>
        <p:spPr bwMode="auto">
          <a:xfrm>
            <a:off x="7235825" y="1700213"/>
            <a:ext cx="92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y = f(x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197" name="Rectangle 77"/>
          <p:cNvSpPr>
            <a:spLocks noChangeArrowheads="1"/>
          </p:cNvSpPr>
          <p:nvPr/>
        </p:nvSpPr>
        <p:spPr bwMode="auto">
          <a:xfrm>
            <a:off x="1908175" y="393382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y = f(x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4572000" y="3860800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y = f(x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199" name="Rectangle 79"/>
          <p:cNvSpPr>
            <a:spLocks noChangeArrowheads="1"/>
          </p:cNvSpPr>
          <p:nvPr/>
        </p:nvSpPr>
        <p:spPr bwMode="auto">
          <a:xfrm>
            <a:off x="7812088" y="3500438"/>
            <a:ext cx="92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y = f(x</a:t>
            </a: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5203" name="Freeform 83"/>
          <p:cNvSpPr>
            <a:spLocks/>
          </p:cNvSpPr>
          <p:nvPr/>
        </p:nvSpPr>
        <p:spPr bwMode="auto">
          <a:xfrm rot="11234104">
            <a:off x="3492500" y="2636838"/>
            <a:ext cx="1031875" cy="2487612"/>
          </a:xfrm>
          <a:custGeom>
            <a:avLst/>
            <a:gdLst/>
            <a:ahLst/>
            <a:cxnLst>
              <a:cxn ang="0">
                <a:pos x="547" y="1081"/>
              </a:cxn>
              <a:cxn ang="0">
                <a:pos x="547" y="1081"/>
              </a:cxn>
              <a:cxn ang="0">
                <a:pos x="649" y="1567"/>
              </a:cxn>
              <a:cxn ang="0">
                <a:pos x="542" y="1078"/>
              </a:cxn>
              <a:cxn ang="0">
                <a:pos x="384" y="536"/>
              </a:cxn>
              <a:cxn ang="0">
                <a:pos x="222" y="180"/>
              </a:cxn>
              <a:cxn ang="0">
                <a:pos x="96" y="34"/>
              </a:cxn>
              <a:cxn ang="0">
                <a:pos x="0" y="0"/>
              </a:cxn>
            </a:cxnLst>
            <a:rect l="0" t="0" r="r" b="b"/>
            <a:pathLst>
              <a:path w="650" h="1567">
                <a:moveTo>
                  <a:pt x="547" y="1081"/>
                </a:moveTo>
                <a:cubicBezTo>
                  <a:pt x="548" y="1081"/>
                  <a:pt x="530" y="1000"/>
                  <a:pt x="547" y="1081"/>
                </a:cubicBezTo>
                <a:cubicBezTo>
                  <a:pt x="564" y="1162"/>
                  <a:pt x="650" y="1567"/>
                  <a:pt x="649" y="1567"/>
                </a:cubicBezTo>
                <a:cubicBezTo>
                  <a:pt x="648" y="1567"/>
                  <a:pt x="586" y="1250"/>
                  <a:pt x="542" y="1078"/>
                </a:cubicBezTo>
                <a:cubicBezTo>
                  <a:pt x="498" y="906"/>
                  <a:pt x="437" y="686"/>
                  <a:pt x="384" y="536"/>
                </a:cubicBezTo>
                <a:cubicBezTo>
                  <a:pt x="331" y="386"/>
                  <a:pt x="270" y="264"/>
                  <a:pt x="222" y="180"/>
                </a:cubicBezTo>
                <a:cubicBezTo>
                  <a:pt x="174" y="96"/>
                  <a:pt x="133" y="64"/>
                  <a:pt x="96" y="34"/>
                </a:cubicBezTo>
                <a:cubicBezTo>
                  <a:pt x="59" y="4"/>
                  <a:pt x="20" y="7"/>
                  <a:pt x="0" y="0"/>
                </a:cubicBezTo>
              </a:path>
            </a:pathLst>
          </a:custGeom>
          <a:noFill/>
          <a:ln w="28575" cmpd="sng">
            <a:solidFill>
              <a:srgbClr val="0033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204" name="Freeform 84"/>
          <p:cNvSpPr>
            <a:spLocks/>
          </p:cNvSpPr>
          <p:nvPr/>
        </p:nvSpPr>
        <p:spPr bwMode="auto">
          <a:xfrm flipH="1" flipV="1">
            <a:off x="4284663" y="5157788"/>
            <a:ext cx="863600" cy="1655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" y="1052"/>
              </a:cxn>
              <a:cxn ang="0">
                <a:pos x="372" y="1594"/>
              </a:cxn>
              <a:cxn ang="0">
                <a:pos x="534" y="1950"/>
              </a:cxn>
              <a:cxn ang="0">
                <a:pos x="660" y="2096"/>
              </a:cxn>
              <a:cxn ang="0">
                <a:pos x="756" y="2130"/>
              </a:cxn>
            </a:cxnLst>
            <a:rect l="0" t="0" r="r" b="b"/>
            <a:pathLst>
              <a:path w="756" h="2130">
                <a:moveTo>
                  <a:pt x="0" y="0"/>
                </a:moveTo>
                <a:cubicBezTo>
                  <a:pt x="36" y="175"/>
                  <a:pt x="152" y="786"/>
                  <a:pt x="214" y="1052"/>
                </a:cubicBezTo>
                <a:cubicBezTo>
                  <a:pt x="276" y="1318"/>
                  <a:pt x="319" y="1444"/>
                  <a:pt x="372" y="1594"/>
                </a:cubicBezTo>
                <a:cubicBezTo>
                  <a:pt x="425" y="1744"/>
                  <a:pt x="486" y="1866"/>
                  <a:pt x="534" y="1950"/>
                </a:cubicBezTo>
                <a:cubicBezTo>
                  <a:pt x="582" y="2034"/>
                  <a:pt x="623" y="2066"/>
                  <a:pt x="660" y="2096"/>
                </a:cubicBezTo>
                <a:cubicBezTo>
                  <a:pt x="697" y="2126"/>
                  <a:pt x="736" y="2123"/>
                  <a:pt x="756" y="2130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205" name="Line 85"/>
          <p:cNvSpPr>
            <a:spLocks noChangeShapeType="1"/>
          </p:cNvSpPr>
          <p:nvPr/>
        </p:nvSpPr>
        <p:spPr bwMode="auto">
          <a:xfrm>
            <a:off x="4643438" y="515778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06" name="Line 86"/>
          <p:cNvSpPr>
            <a:spLocks noChangeShapeType="1"/>
          </p:cNvSpPr>
          <p:nvPr/>
        </p:nvSpPr>
        <p:spPr bwMode="auto">
          <a:xfrm>
            <a:off x="5003800" y="515778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07" name="Line 87"/>
          <p:cNvSpPr>
            <a:spLocks noChangeShapeType="1"/>
          </p:cNvSpPr>
          <p:nvPr/>
        </p:nvSpPr>
        <p:spPr bwMode="auto">
          <a:xfrm>
            <a:off x="4643438" y="5157788"/>
            <a:ext cx="3603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09" name="Freeform 89"/>
          <p:cNvSpPr>
            <a:spLocks/>
          </p:cNvSpPr>
          <p:nvPr/>
        </p:nvSpPr>
        <p:spPr bwMode="auto">
          <a:xfrm>
            <a:off x="6486525" y="3552825"/>
            <a:ext cx="1647825" cy="16097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15" y="448"/>
              </a:cxn>
              <a:cxn ang="0">
                <a:pos x="514" y="1013"/>
              </a:cxn>
              <a:cxn ang="0">
                <a:pos x="923" y="440"/>
              </a:cxn>
              <a:cxn ang="0">
                <a:pos x="1038" y="0"/>
              </a:cxn>
            </a:cxnLst>
            <a:rect l="0" t="0" r="r" b="b"/>
            <a:pathLst>
              <a:path w="1038" h="1014">
                <a:moveTo>
                  <a:pt x="0" y="6"/>
                </a:moveTo>
                <a:cubicBezTo>
                  <a:pt x="18" y="79"/>
                  <a:pt x="29" y="280"/>
                  <a:pt x="115" y="448"/>
                </a:cubicBezTo>
                <a:cubicBezTo>
                  <a:pt x="201" y="616"/>
                  <a:pt x="379" y="1014"/>
                  <a:pt x="514" y="1013"/>
                </a:cubicBezTo>
                <a:cubicBezTo>
                  <a:pt x="649" y="1012"/>
                  <a:pt x="836" y="609"/>
                  <a:pt x="923" y="440"/>
                </a:cubicBezTo>
                <a:cubicBezTo>
                  <a:pt x="1010" y="271"/>
                  <a:pt x="1014" y="92"/>
                  <a:pt x="1038" y="0"/>
                </a:cubicBezTo>
              </a:path>
            </a:pathLst>
          </a:custGeom>
          <a:noFill/>
          <a:ln w="38100" cmpd="sng">
            <a:solidFill>
              <a:srgbClr val="8E4F44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210" name="Line 90"/>
          <p:cNvSpPr>
            <a:spLocks noChangeShapeType="1"/>
          </p:cNvSpPr>
          <p:nvPr/>
        </p:nvSpPr>
        <p:spPr bwMode="auto">
          <a:xfrm>
            <a:off x="5940425" y="4221163"/>
            <a:ext cx="27352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5992813" y="4240213"/>
            <a:ext cx="588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У=3</a:t>
            </a:r>
          </a:p>
        </p:txBody>
      </p:sp>
      <p:sp>
        <p:nvSpPr>
          <p:cNvPr id="5213" name="AutoShape 9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4" y="3429000"/>
            <a:ext cx="431800" cy="3603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85C2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4</a:t>
            </a:r>
            <a:endParaRPr lang="ru-RU"/>
          </a:p>
        </p:txBody>
      </p:sp>
      <p:sp>
        <p:nvSpPr>
          <p:cNvPr id="5214" name="AutoShape 9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63888" y="3429000"/>
            <a:ext cx="431800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85C2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5</a:t>
            </a:r>
            <a:endParaRPr lang="ru-RU"/>
          </a:p>
        </p:txBody>
      </p:sp>
      <p:sp>
        <p:nvSpPr>
          <p:cNvPr id="5215" name="AutoShape 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224" y="3284984"/>
            <a:ext cx="431800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85C2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6</a:t>
            </a:r>
            <a:endParaRPr lang="ru-RU" sz="2000" b="1"/>
          </a:p>
        </p:txBody>
      </p:sp>
      <p:sp>
        <p:nvSpPr>
          <p:cNvPr id="5217" name="Document"/>
          <p:cNvSpPr>
            <a:spLocks noEditPoints="1" noChangeArrowheads="1"/>
          </p:cNvSpPr>
          <p:nvPr/>
        </p:nvSpPr>
        <p:spPr bwMode="auto">
          <a:xfrm>
            <a:off x="1260822" y="6093296"/>
            <a:ext cx="1150938" cy="3603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400" b="1" i="1" dirty="0">
                <a:solidFill>
                  <a:srgbClr val="0000CC"/>
                </a:solidFill>
              </a:rPr>
              <a:t>Не верно</a:t>
            </a:r>
          </a:p>
        </p:txBody>
      </p:sp>
      <p:sp>
        <p:nvSpPr>
          <p:cNvPr id="5218" name="Document"/>
          <p:cNvSpPr>
            <a:spLocks noEditPoints="1" noChangeArrowheads="1"/>
          </p:cNvSpPr>
          <p:nvPr/>
        </p:nvSpPr>
        <p:spPr bwMode="auto">
          <a:xfrm>
            <a:off x="7309494" y="5949280"/>
            <a:ext cx="1150938" cy="3603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400" b="1" i="1" dirty="0">
                <a:solidFill>
                  <a:srgbClr val="0000CC"/>
                </a:solidFill>
              </a:rPr>
              <a:t>Не верно</a:t>
            </a:r>
          </a:p>
        </p:txBody>
      </p:sp>
      <p:sp>
        <p:nvSpPr>
          <p:cNvPr id="5219" name="Document"/>
          <p:cNvSpPr>
            <a:spLocks noEditPoints="1" noChangeArrowheads="1"/>
          </p:cNvSpPr>
          <p:nvPr/>
        </p:nvSpPr>
        <p:spPr bwMode="auto">
          <a:xfrm>
            <a:off x="5077246" y="6021288"/>
            <a:ext cx="1150938" cy="3603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400" b="1" i="1" dirty="0">
                <a:solidFill>
                  <a:srgbClr val="0000CC"/>
                </a:solidFill>
              </a:rPr>
              <a:t> верно</a:t>
            </a:r>
          </a:p>
        </p:txBody>
      </p:sp>
      <p:sp>
        <p:nvSpPr>
          <p:cNvPr id="5220" name="Document"/>
          <p:cNvSpPr>
            <a:spLocks noEditPoints="1" noChangeArrowheads="1"/>
          </p:cNvSpPr>
          <p:nvPr/>
        </p:nvSpPr>
        <p:spPr bwMode="auto">
          <a:xfrm>
            <a:off x="7380312" y="908398"/>
            <a:ext cx="1150937" cy="3603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400" b="1" i="1" dirty="0">
                <a:solidFill>
                  <a:srgbClr val="0000CC"/>
                </a:solidFill>
              </a:rPr>
              <a:t> верно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5"/>
                  </p:tgtEl>
                </p:cond>
              </p:nextCondLst>
            </p:seq>
          </p:childTnLst>
        </p:cTn>
      </p:par>
    </p:tnLst>
    <p:bldLst>
      <p:bldP spid="5138" grpId="0" animBg="1"/>
      <p:bldP spid="5176" grpId="0" animBg="1"/>
      <p:bldP spid="5217" grpId="0" animBg="1"/>
      <p:bldP spid="5218" grpId="0" animBg="1"/>
      <p:bldP spid="5219" grpId="0" animBg="1"/>
      <p:bldP spid="52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2125026" y="4219791"/>
            <a:ext cx="4317886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1296938" y="4399807"/>
            <a:ext cx="4101861" cy="6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V="1">
            <a:off x="216815" y="4255794"/>
            <a:ext cx="4389893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47664" y="4653136"/>
            <a:ext cx="4608512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828" name="Freeform 60" descr="Широкий диагональный 2"/>
          <p:cNvSpPr>
            <a:spLocks/>
          </p:cNvSpPr>
          <p:nvPr/>
        </p:nvSpPr>
        <p:spPr bwMode="auto">
          <a:xfrm>
            <a:off x="3206128" y="4500570"/>
            <a:ext cx="1080120" cy="787598"/>
          </a:xfrm>
          <a:custGeom>
            <a:avLst/>
            <a:gdLst/>
            <a:ahLst/>
            <a:cxnLst>
              <a:cxn ang="0">
                <a:pos x="120" y="856"/>
              </a:cxn>
              <a:cxn ang="0">
                <a:pos x="435" y="759"/>
              </a:cxn>
              <a:cxn ang="0">
                <a:pos x="756" y="552"/>
              </a:cxn>
              <a:cxn ang="0">
                <a:pos x="1167" y="0"/>
              </a:cxn>
              <a:cxn ang="0">
                <a:pos x="1160" y="859"/>
              </a:cxn>
              <a:cxn ang="0">
                <a:pos x="120" y="856"/>
              </a:cxn>
            </a:cxnLst>
            <a:rect l="0" t="0" r="r" b="b"/>
            <a:pathLst>
              <a:path w="1168" h="859">
                <a:moveTo>
                  <a:pt x="120" y="856"/>
                </a:moveTo>
                <a:cubicBezTo>
                  <a:pt x="0" y="833"/>
                  <a:pt x="329" y="810"/>
                  <a:pt x="435" y="759"/>
                </a:cubicBezTo>
                <a:cubicBezTo>
                  <a:pt x="541" y="708"/>
                  <a:pt x="634" y="678"/>
                  <a:pt x="756" y="552"/>
                </a:cubicBezTo>
                <a:cubicBezTo>
                  <a:pt x="878" y="426"/>
                  <a:pt x="1118" y="75"/>
                  <a:pt x="1167" y="0"/>
                </a:cubicBezTo>
                <a:cubicBezTo>
                  <a:pt x="1167" y="52"/>
                  <a:pt x="1168" y="736"/>
                  <a:pt x="1160" y="859"/>
                </a:cubicBezTo>
                <a:cubicBezTo>
                  <a:pt x="1019" y="859"/>
                  <a:pt x="337" y="857"/>
                  <a:pt x="120" y="856"/>
                </a:cubicBezTo>
                <a:close/>
              </a:path>
            </a:pathLst>
          </a:custGeom>
          <a:pattFill prst="wdUpDiag">
            <a:fgClr>
              <a:srgbClr val="66FF33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924800" cy="12954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Изобразить криволинейную трапецию,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ограниченную графиком функции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(x-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осью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 прямой 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07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00364" y="5357826"/>
          <a:ext cx="2984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Формула" r:id="rId4" imgW="126720" imgH="177480" progId="Equation.3">
                  <p:embed/>
                </p:oleObj>
              </mc:Choice>
              <mc:Fallback>
                <p:oleObj name="Формула" r:id="rId4" imgW="1267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5357826"/>
                        <a:ext cx="29845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162800" y="5562600"/>
          <a:ext cx="417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62600"/>
                        <a:ext cx="4175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04" name="Freeform 36"/>
          <p:cNvSpPr>
            <a:spLocks/>
          </p:cNvSpPr>
          <p:nvPr/>
        </p:nvSpPr>
        <p:spPr bwMode="auto">
          <a:xfrm>
            <a:off x="857224" y="5286388"/>
            <a:ext cx="66627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197" y="0"/>
              </a:cxn>
            </a:cxnLst>
            <a:rect l="0" t="0" r="r" b="b"/>
            <a:pathLst>
              <a:path w="4197" h="1">
                <a:moveTo>
                  <a:pt x="0" y="1"/>
                </a:moveTo>
                <a:lnTo>
                  <a:pt x="4197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05" name="Freeform 37"/>
          <p:cNvSpPr>
            <a:spLocks/>
          </p:cNvSpPr>
          <p:nvPr/>
        </p:nvSpPr>
        <p:spPr bwMode="auto">
          <a:xfrm>
            <a:off x="3347864" y="2132856"/>
            <a:ext cx="9525" cy="4119563"/>
          </a:xfrm>
          <a:custGeom>
            <a:avLst/>
            <a:gdLst/>
            <a:ahLst/>
            <a:cxnLst>
              <a:cxn ang="0">
                <a:pos x="6" y="2595"/>
              </a:cxn>
              <a:cxn ang="0">
                <a:pos x="0" y="0"/>
              </a:cxn>
            </a:cxnLst>
            <a:rect l="0" t="0" r="r" b="b"/>
            <a:pathLst>
              <a:path w="6" h="2595">
                <a:moveTo>
                  <a:pt x="6" y="2595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806" name="Freeform 38"/>
          <p:cNvSpPr>
            <a:spLocks/>
          </p:cNvSpPr>
          <p:nvPr/>
        </p:nvSpPr>
        <p:spPr bwMode="auto">
          <a:xfrm>
            <a:off x="4286248" y="2143116"/>
            <a:ext cx="4763" cy="4119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2595"/>
              </a:cxn>
            </a:cxnLst>
            <a:rect l="0" t="0" r="r" b="b"/>
            <a:pathLst>
              <a:path w="3" h="2595">
                <a:moveTo>
                  <a:pt x="3" y="0"/>
                </a:moveTo>
                <a:lnTo>
                  <a:pt x="0" y="2595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60807" name="Object 3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57356" y="1857364"/>
          <a:ext cx="450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Формула" r:id="rId8" imgW="139680" imgH="164880" progId="Equation.3">
                  <p:embed/>
                </p:oleObj>
              </mc:Choice>
              <mc:Fallback>
                <p:oleObj name="Формула" r:id="rId8" imgW="1396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1857364"/>
                        <a:ext cx="450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822" name="Object 54"/>
          <p:cNvGraphicFramePr>
            <a:graphicFrameLocks noChangeAspect="1"/>
          </p:cNvGraphicFramePr>
          <p:nvPr/>
        </p:nvGraphicFramePr>
        <p:xfrm>
          <a:off x="5436096" y="1412776"/>
          <a:ext cx="20208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Формула" r:id="rId10" imgW="685800" imgH="241200" progId="Equation.3">
                  <p:embed/>
                </p:oleObj>
              </mc:Choice>
              <mc:Fallback>
                <p:oleObj name="Формула" r:id="rId10" imgW="6858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412776"/>
                        <a:ext cx="2020888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24" name="Text Box 56"/>
          <p:cNvSpPr txBox="1">
            <a:spLocks noChangeArrowheads="1"/>
          </p:cNvSpPr>
          <p:nvPr/>
        </p:nvSpPr>
        <p:spPr bwMode="auto">
          <a:xfrm rot="16200000">
            <a:off x="4147342" y="4425162"/>
            <a:ext cx="1000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>
                <a:latin typeface="Times New Roman" pitchFamily="18" charset="0"/>
              </a:rPr>
              <a:t>x </a:t>
            </a:r>
            <a:r>
              <a:rPr lang="en-US" sz="3200" dirty="0">
                <a:latin typeface="Times New Roman" pitchFamily="18" charset="0"/>
              </a:rPr>
              <a:t>= 2</a:t>
            </a:r>
            <a:endParaRPr lang="ru-RU" sz="3200" dirty="0">
              <a:latin typeface="Times New Roman" pitchFamily="18" charset="0"/>
            </a:endParaRPr>
          </a:p>
        </p:txBody>
      </p:sp>
      <p:graphicFrame>
        <p:nvGraphicFramePr>
          <p:cNvPr id="160825" name="Object 57"/>
          <p:cNvGraphicFramePr>
            <a:graphicFrameLocks noChangeAspect="1"/>
          </p:cNvGraphicFramePr>
          <p:nvPr/>
        </p:nvGraphicFramePr>
        <p:xfrm>
          <a:off x="4286248" y="5286388"/>
          <a:ext cx="3270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Формула" r:id="rId12" imgW="126720" imgH="164880" progId="Equation.3">
                  <p:embed/>
                </p:oleObj>
              </mc:Choice>
              <mc:Fallback>
                <p:oleObj name="Формула" r:id="rId12" imgW="12672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5286388"/>
                        <a:ext cx="3270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826" name="Object 58"/>
          <p:cNvGraphicFramePr>
            <a:graphicFrameLocks noChangeAspect="1"/>
          </p:cNvGraphicFramePr>
          <p:nvPr/>
        </p:nvGraphicFramePr>
        <p:xfrm>
          <a:off x="4071934" y="5286388"/>
          <a:ext cx="228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Формула" r:id="rId14" imgW="88560" imgH="164880" progId="Equation.3">
                  <p:embed/>
                </p:oleObj>
              </mc:Choice>
              <mc:Fallback>
                <p:oleObj name="Формула" r:id="rId14" imgW="8856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5286388"/>
                        <a:ext cx="2286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830" name="Object 62"/>
          <p:cNvGraphicFramePr>
            <a:graphicFrameLocks noChangeAspect="1"/>
          </p:cNvGraphicFramePr>
          <p:nvPr/>
        </p:nvGraphicFramePr>
        <p:xfrm>
          <a:off x="3357554" y="4357694"/>
          <a:ext cx="228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Формула" r:id="rId16" imgW="88560" imgH="164880" progId="Equation.3">
                  <p:embed/>
                </p:oleObj>
              </mc:Choice>
              <mc:Fallback>
                <p:oleObj name="Формула" r:id="rId16" imgW="88560" imgH="164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4357694"/>
                        <a:ext cx="2286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rot="10800000">
            <a:off x="3851920" y="4653032"/>
            <a:ext cx="720080" cy="10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5"/>
          <p:cNvSpPr>
            <a:spLocks/>
          </p:cNvSpPr>
          <p:nvPr/>
        </p:nvSpPr>
        <p:spPr bwMode="auto">
          <a:xfrm>
            <a:off x="1428728" y="1928802"/>
            <a:ext cx="3887437" cy="33366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" y="1105"/>
              </a:cxn>
              <a:cxn ang="0">
                <a:pos x="987" y="1729"/>
              </a:cxn>
              <a:cxn ang="0">
                <a:pos x="1574" y="1945"/>
              </a:cxn>
              <a:cxn ang="0">
                <a:pos x="2169" y="1687"/>
              </a:cxn>
              <a:cxn ang="0">
                <a:pos x="2612" y="1105"/>
              </a:cxn>
              <a:cxn ang="0">
                <a:pos x="3143" y="7"/>
              </a:cxn>
            </a:cxnLst>
            <a:rect l="0" t="0" r="r" b="b"/>
            <a:pathLst>
              <a:path w="3143" h="1952">
                <a:moveTo>
                  <a:pt x="0" y="0"/>
                </a:moveTo>
                <a:cubicBezTo>
                  <a:pt x="71" y="205"/>
                  <a:pt x="360" y="817"/>
                  <a:pt x="524" y="1105"/>
                </a:cubicBezTo>
                <a:cubicBezTo>
                  <a:pt x="688" y="1393"/>
                  <a:pt x="812" y="1589"/>
                  <a:pt x="987" y="1729"/>
                </a:cubicBezTo>
                <a:cubicBezTo>
                  <a:pt x="1162" y="1869"/>
                  <a:pt x="1377" y="1952"/>
                  <a:pt x="1574" y="1945"/>
                </a:cubicBezTo>
                <a:cubicBezTo>
                  <a:pt x="1771" y="1938"/>
                  <a:pt x="1996" y="1827"/>
                  <a:pt x="2169" y="1687"/>
                </a:cubicBezTo>
                <a:cubicBezTo>
                  <a:pt x="2342" y="1547"/>
                  <a:pt x="2450" y="1385"/>
                  <a:pt x="2612" y="1105"/>
                </a:cubicBezTo>
                <a:cubicBezTo>
                  <a:pt x="2774" y="825"/>
                  <a:pt x="3033" y="237"/>
                  <a:pt x="3143" y="7"/>
                </a:cubicBezTo>
              </a:path>
            </a:pathLst>
          </a:custGeom>
          <a:noFill/>
          <a:ln w="5715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357422" y="457200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211960" y="458112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84976" y="521495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47664" y="3789040"/>
            <a:ext cx="4608512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3164015" y="4194043"/>
            <a:ext cx="4101861" cy="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-611280" y="4219787"/>
            <a:ext cx="4317885" cy="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547664" y="2924944"/>
            <a:ext cx="4608512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47664" y="2060848"/>
            <a:ext cx="4608512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3997238" y="4219787"/>
            <a:ext cx="4317885" cy="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214546" y="5357826"/>
          <a:ext cx="2984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Формула" r:id="rId17" imgW="126720" imgH="177480" progId="Equation.3">
                  <p:embed/>
                </p:oleObj>
              </mc:Choice>
              <mc:Fallback>
                <p:oleObj name="Формула" r:id="rId17" imgW="12672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5357826"/>
                        <a:ext cx="29845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3357554" y="5357826"/>
          <a:ext cx="228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Формула" r:id="rId18" imgW="88560" imgH="164880" progId="Equation.3">
                  <p:embed/>
                </p:oleObj>
              </mc:Choice>
              <mc:Fallback>
                <p:oleObj name="Формула" r:id="rId18" imgW="8856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5357826"/>
                        <a:ext cx="2286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500298" y="4429132"/>
          <a:ext cx="228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Формула" r:id="rId19" imgW="88560" imgH="164880" progId="Equation.3">
                  <p:embed/>
                </p:oleObj>
              </mc:Choice>
              <mc:Fallback>
                <p:oleObj name="Формула" r:id="rId19" imgW="88560" imgH="1648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4429132"/>
                        <a:ext cx="2286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0295 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28" grpId="0" animBg="1"/>
      <p:bldP spid="160805" grpId="0" animBg="1"/>
      <p:bldP spid="160806" grpId="0" animBg="1"/>
      <p:bldP spid="160824" grpId="0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7584" y="476672"/>
            <a:ext cx="774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криволинейной трапеции</a:t>
            </a:r>
          </a:p>
        </p:txBody>
      </p:sp>
      <p:sp>
        <p:nvSpPr>
          <p:cNvPr id="17" name="Freeform 24" descr="Светлый диагональный 2"/>
          <p:cNvSpPr>
            <a:spLocks/>
          </p:cNvSpPr>
          <p:nvPr/>
        </p:nvSpPr>
        <p:spPr bwMode="auto">
          <a:xfrm>
            <a:off x="3714744" y="1781909"/>
            <a:ext cx="2000264" cy="1718529"/>
          </a:xfrm>
          <a:custGeom>
            <a:avLst/>
            <a:gdLst/>
            <a:ahLst/>
            <a:cxnLst>
              <a:cxn ang="0">
                <a:pos x="52" y="956"/>
              </a:cxn>
              <a:cxn ang="0">
                <a:pos x="52" y="480"/>
              </a:cxn>
              <a:cxn ang="0">
                <a:pos x="365" y="162"/>
              </a:cxn>
              <a:cxn ang="0">
                <a:pos x="793" y="306"/>
              </a:cxn>
              <a:cxn ang="0">
                <a:pos x="1201" y="0"/>
              </a:cxn>
              <a:cxn ang="0">
                <a:pos x="1199" y="954"/>
              </a:cxn>
              <a:cxn ang="0">
                <a:pos x="52" y="956"/>
              </a:cxn>
            </a:cxnLst>
            <a:rect l="0" t="0" r="r" b="b"/>
            <a:pathLst>
              <a:path w="1204" h="959">
                <a:moveTo>
                  <a:pt x="52" y="956"/>
                </a:moveTo>
                <a:cubicBezTo>
                  <a:pt x="50" y="811"/>
                  <a:pt x="0" y="612"/>
                  <a:pt x="52" y="480"/>
                </a:cubicBezTo>
                <a:cubicBezTo>
                  <a:pt x="121" y="380"/>
                  <a:pt x="241" y="191"/>
                  <a:pt x="365" y="162"/>
                </a:cubicBezTo>
                <a:cubicBezTo>
                  <a:pt x="489" y="133"/>
                  <a:pt x="654" y="333"/>
                  <a:pt x="793" y="306"/>
                </a:cubicBezTo>
                <a:cubicBezTo>
                  <a:pt x="932" y="279"/>
                  <a:pt x="1127" y="81"/>
                  <a:pt x="1201" y="0"/>
                </a:cubicBezTo>
                <a:cubicBezTo>
                  <a:pt x="1204" y="159"/>
                  <a:pt x="1201" y="747"/>
                  <a:pt x="1199" y="954"/>
                </a:cubicBezTo>
                <a:cubicBezTo>
                  <a:pt x="941" y="959"/>
                  <a:pt x="251" y="953"/>
                  <a:pt x="52" y="956"/>
                </a:cubicBezTo>
                <a:close/>
              </a:path>
            </a:pathLst>
          </a:custGeom>
          <a:pattFill prst="ltUpDiag">
            <a:fgClr>
              <a:srgbClr val="FF33CC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8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45219" y="3476507"/>
          <a:ext cx="369921" cy="43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Формула" r:id="rId4" imgW="126720" imgH="139680" progId="Equation.3">
                  <p:embed/>
                </p:oleObj>
              </mc:Choice>
              <mc:Fallback>
                <p:oleObj name="Формула" r:id="rId4" imgW="126720" imgH="13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19" y="3476507"/>
                        <a:ext cx="369921" cy="43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987824" y="3441144"/>
          <a:ext cx="283380" cy="41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Формула" r:id="rId6" imgW="126720" imgH="177480" progId="Equation.3">
                  <p:embed/>
                </p:oleObj>
              </mc:Choice>
              <mc:Fallback>
                <p:oleObj name="Формула" r:id="rId6" imgW="1267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441144"/>
                        <a:ext cx="283380" cy="419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22"/>
          <p:cNvSpPr>
            <a:spLocks/>
          </p:cNvSpPr>
          <p:nvPr/>
        </p:nvSpPr>
        <p:spPr bwMode="auto">
          <a:xfrm>
            <a:off x="5727552" y="1722139"/>
            <a:ext cx="1697" cy="176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963"/>
              </a:cxn>
            </a:cxnLst>
            <a:rect l="0" t="0" r="r" b="b"/>
            <a:pathLst>
              <a:path w="1" h="963">
                <a:moveTo>
                  <a:pt x="0" y="0"/>
                </a:moveTo>
                <a:lnTo>
                  <a:pt x="1" y="963"/>
                </a:lnTo>
              </a:path>
            </a:pathLst>
          </a:custGeom>
          <a:noFill/>
          <a:ln w="38100" cmpd="sng">
            <a:solidFill>
              <a:srgbClr val="9900CC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1" name="Object 25"/>
          <p:cNvGraphicFramePr>
            <a:graphicFrameLocks noChangeAspect="1"/>
          </p:cNvGraphicFramePr>
          <p:nvPr/>
        </p:nvGraphicFramePr>
        <p:xfrm>
          <a:off x="3575901" y="3476507"/>
          <a:ext cx="369921" cy="43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Формула" r:id="rId8" imgW="126720" imgH="139680" progId="Equation.3">
                  <p:embed/>
                </p:oleObj>
              </mc:Choice>
              <mc:Fallback>
                <p:oleObj name="Формула" r:id="rId8" imgW="12672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901" y="3476507"/>
                        <a:ext cx="369921" cy="43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6"/>
          <p:cNvGraphicFramePr>
            <a:graphicFrameLocks noChangeAspect="1"/>
          </p:cNvGraphicFramePr>
          <p:nvPr/>
        </p:nvGraphicFramePr>
        <p:xfrm>
          <a:off x="5612164" y="3417372"/>
          <a:ext cx="369921" cy="54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Формула" r:id="rId10" imgW="126720" imgH="177480" progId="Equation.3">
                  <p:embed/>
                </p:oleObj>
              </mc:Choice>
              <mc:Fallback>
                <p:oleObj name="Формула" r:id="rId10" imgW="12672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164" y="3417372"/>
                        <a:ext cx="369921" cy="54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4008608" y="1571612"/>
          <a:ext cx="1440656" cy="52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Формула" r:id="rId12" imgW="583920" imgH="203040" progId="Equation.3">
                  <p:embed/>
                </p:oleObj>
              </mc:Choice>
              <mc:Fallback>
                <p:oleObj name="Формула" r:id="rId12" imgW="5839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608" y="1571612"/>
                        <a:ext cx="1440656" cy="5286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21"/>
          <p:cNvSpPr>
            <a:spLocks/>
          </p:cNvSpPr>
          <p:nvPr/>
        </p:nvSpPr>
        <p:spPr bwMode="auto">
          <a:xfrm>
            <a:off x="3772740" y="2571744"/>
            <a:ext cx="1697" cy="9360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486"/>
              </a:cxn>
            </a:cxnLst>
            <a:rect l="0" t="0" r="r" b="b"/>
            <a:pathLst>
              <a:path w="1" h="486">
                <a:moveTo>
                  <a:pt x="1" y="0"/>
                </a:moveTo>
                <a:lnTo>
                  <a:pt x="0" y="486"/>
                </a:lnTo>
              </a:path>
            </a:pathLst>
          </a:custGeom>
          <a:noFill/>
          <a:ln w="38100" cmpd="sng">
            <a:solidFill>
              <a:srgbClr val="9900CC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769346" y="1711388"/>
            <a:ext cx="1964994" cy="872703"/>
          </a:xfrm>
          <a:custGeom>
            <a:avLst/>
            <a:gdLst/>
            <a:ahLst/>
            <a:cxnLst>
              <a:cxn ang="0">
                <a:pos x="0" y="487"/>
              </a:cxn>
              <a:cxn ang="0">
                <a:pos x="318" y="169"/>
              </a:cxn>
              <a:cxn ang="0">
                <a:pos x="750" y="313"/>
              </a:cxn>
              <a:cxn ang="0">
                <a:pos x="1158" y="0"/>
              </a:cxn>
            </a:cxnLst>
            <a:rect l="0" t="0" r="r" b="b"/>
            <a:pathLst>
              <a:path w="1158" h="487">
                <a:moveTo>
                  <a:pt x="0" y="487"/>
                </a:moveTo>
                <a:cubicBezTo>
                  <a:pt x="48" y="430"/>
                  <a:pt x="193" y="198"/>
                  <a:pt x="318" y="169"/>
                </a:cubicBezTo>
                <a:cubicBezTo>
                  <a:pt x="443" y="140"/>
                  <a:pt x="610" y="341"/>
                  <a:pt x="750" y="313"/>
                </a:cubicBezTo>
                <a:cubicBezTo>
                  <a:pt x="890" y="285"/>
                  <a:pt x="1032" y="130"/>
                  <a:pt x="1158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6" name="Object 32"/>
          <p:cNvGraphicFramePr>
            <a:graphicFrameLocks noChangeAspect="1"/>
          </p:cNvGraphicFramePr>
          <p:nvPr/>
        </p:nvGraphicFramePr>
        <p:xfrm>
          <a:off x="4534642" y="2557212"/>
          <a:ext cx="407253" cy="54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Формула" r:id="rId14" imgW="139680" imgH="177480" progId="Equation.3">
                  <p:embed/>
                </p:oleObj>
              </mc:Choice>
              <mc:Fallback>
                <p:oleObj name="Формула" r:id="rId14" imgW="1396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642" y="2557212"/>
                        <a:ext cx="407253" cy="54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13"/>
          <p:cNvSpPr>
            <a:spLocks/>
          </p:cNvSpPr>
          <p:nvPr/>
        </p:nvSpPr>
        <p:spPr bwMode="auto">
          <a:xfrm>
            <a:off x="3203848" y="1628800"/>
            <a:ext cx="1587" cy="2292350"/>
          </a:xfrm>
          <a:custGeom>
            <a:avLst/>
            <a:gdLst/>
            <a:ahLst/>
            <a:cxnLst>
              <a:cxn ang="0">
                <a:pos x="0" y="1444"/>
              </a:cxn>
              <a:cxn ang="0">
                <a:pos x="0" y="0"/>
              </a:cxn>
            </a:cxnLst>
            <a:rect l="0" t="0" r="r" b="b"/>
            <a:pathLst>
              <a:path w="1" h="1444">
                <a:moveTo>
                  <a:pt x="0" y="144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2771800" y="3501008"/>
            <a:ext cx="3671888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13" y="5"/>
              </a:cxn>
            </a:cxnLst>
            <a:rect l="0" t="0" r="r" b="b"/>
            <a:pathLst>
              <a:path w="2313" h="5">
                <a:moveTo>
                  <a:pt x="0" y="0"/>
                </a:moveTo>
                <a:lnTo>
                  <a:pt x="2313" y="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771800" y="1916832"/>
          <a:ext cx="322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Формула" r:id="rId16" imgW="139680" imgH="164880" progId="Equation.3">
                  <p:embed/>
                </p:oleObj>
              </mc:Choice>
              <mc:Fallback>
                <p:oleObj name="Формула" r:id="rId16" imgW="13968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916832"/>
                        <a:ext cx="3222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3071802" y="4143380"/>
          <a:ext cx="328086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Формула" r:id="rId18" imgW="1028520" imgH="203040" progId="Equation.3">
                  <p:embed/>
                </p:oleObj>
              </mc:Choice>
              <mc:Fallback>
                <p:oleObj name="Формула" r:id="rId18" imgW="102852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4143380"/>
                        <a:ext cx="3280865" cy="64807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99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333820" y="5330529"/>
            <a:ext cx="7349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/>
              <a:t>где</a:t>
            </a:r>
            <a:r>
              <a:rPr lang="ru-RU" sz="2800" dirty="0">
                <a:solidFill>
                  <a:srgbClr val="000066"/>
                </a:solidFill>
              </a:rPr>
              <a:t>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</a:rPr>
              <a:t>F(x)</a:t>
            </a:r>
            <a:r>
              <a:rPr lang="en-US" sz="2800" dirty="0">
                <a:solidFill>
                  <a:srgbClr val="000066"/>
                </a:solidFill>
              </a:rPr>
              <a:t> – </a:t>
            </a:r>
            <a:r>
              <a:rPr lang="ru-RU" sz="2800" dirty="0"/>
              <a:t>любая первообразная функции  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f(x)</a:t>
            </a:r>
            <a:r>
              <a:rPr lang="en-US" sz="2800" dirty="0">
                <a:solidFill>
                  <a:srgbClr val="000066"/>
                </a:solidFill>
              </a:rPr>
              <a:t>.</a:t>
            </a:r>
            <a:endParaRPr lang="ru-RU" sz="2800" dirty="0">
              <a:solidFill>
                <a:srgbClr val="000066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786182" y="3500438"/>
            <a:ext cx="1928826" cy="158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6250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Формула Ньютона-Лейбница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428860" y="3214686"/>
          <a:ext cx="421484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Формула" r:id="rId3" imgW="1460160" imgH="482400" progId="Equation.3">
                  <p:embed/>
                </p:oleObj>
              </mc:Choice>
              <mc:Fallback>
                <p:oleObj name="Формула" r:id="rId3" imgW="14601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3214686"/>
                        <a:ext cx="4214842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347864" y="1196752"/>
          <a:ext cx="34559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Формула" r:id="rId5" imgW="1028520" imgH="203040" progId="Equation.3">
                  <p:embed/>
                </p:oleObj>
              </mc:Choice>
              <mc:Fallback>
                <p:oleObj name="Формула" r:id="rId5" imgW="1028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196752"/>
                        <a:ext cx="3455987" cy="6826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DDDDDD">
                            <a:alpha val="30000"/>
                          </a:srgbClr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500298" y="1928802"/>
          <a:ext cx="18938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Формула" r:id="rId7" imgW="698400" imgH="482400" progId="Equation.3">
                  <p:embed/>
                </p:oleObj>
              </mc:Choice>
              <mc:Fallback>
                <p:oleObj name="Формула" r:id="rId7" imgW="69840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928802"/>
                        <a:ext cx="1893887" cy="12969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DDDDDD">
                            <a:alpha val="20000"/>
                          </a:srgbClr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427984" y="2204864"/>
          <a:ext cx="2603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Equation" r:id="rId9" imgW="774360" imgH="203040" progId="Equation.3">
                  <p:embed/>
                </p:oleObj>
              </mc:Choice>
              <mc:Fallback>
                <p:oleObj name="Equation" r:id="rId9" imgW="7743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204864"/>
                        <a:ext cx="2603500" cy="6826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DDDDDD">
                            <a:alpha val="30000"/>
                          </a:srgbClr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23728" y="3284984"/>
            <a:ext cx="4714908" cy="1414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8" descr="240px-Gottfried_Wilhelm_von_Leibni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861048"/>
            <a:ext cx="1628285" cy="2019074"/>
          </a:xfrm>
          <a:prstGeom prst="ellipse">
            <a:avLst/>
          </a:prstGeom>
          <a:ln w="28575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10" descr="Рисунок Ньютон"/>
          <p:cNvPicPr>
            <a:picLocks noChangeAspect="1" noChangeArrowheads="1"/>
          </p:cNvPicPr>
          <p:nvPr/>
        </p:nvPicPr>
        <p:blipFill>
          <a:blip r:embed="rId12" cstate="print"/>
          <a:srcRect b="11339"/>
          <a:stretch>
            <a:fillRect/>
          </a:stretch>
        </p:blipFill>
        <p:spPr bwMode="auto">
          <a:xfrm>
            <a:off x="539552" y="1340768"/>
            <a:ext cx="1698106" cy="2071132"/>
          </a:xfrm>
          <a:prstGeom prst="ellipse">
            <a:avLst/>
          </a:prstGeom>
          <a:ln w="28575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059832" y="4797152"/>
          <a:ext cx="244393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Формула" r:id="rId13" imgW="825480" imgH="482400" progId="Equation.3">
                  <p:embed/>
                </p:oleObj>
              </mc:Choice>
              <mc:Fallback>
                <p:oleObj name="Формула" r:id="rId13" imgW="8254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797152"/>
                        <a:ext cx="2443932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3786190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1643—1727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607220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1646—1716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олилиния 39"/>
          <p:cNvSpPr/>
          <p:nvPr/>
        </p:nvSpPr>
        <p:spPr>
          <a:xfrm>
            <a:off x="2000250" y="1571625"/>
            <a:ext cx="1009650" cy="4391025"/>
          </a:xfrm>
          <a:custGeom>
            <a:avLst/>
            <a:gdLst>
              <a:gd name="connsiteX0" fmla="*/ 9525 w 1009650"/>
              <a:gd name="connsiteY0" fmla="*/ 4381500 h 4391025"/>
              <a:gd name="connsiteX1" fmla="*/ 0 w 1009650"/>
              <a:gd name="connsiteY1" fmla="*/ 3905250 h 4391025"/>
              <a:gd name="connsiteX2" fmla="*/ 314325 w 1009650"/>
              <a:gd name="connsiteY2" fmla="*/ 3057525 h 4391025"/>
              <a:gd name="connsiteX3" fmla="*/ 495300 w 1009650"/>
              <a:gd name="connsiteY3" fmla="*/ 2343150 h 4391025"/>
              <a:gd name="connsiteX4" fmla="*/ 781050 w 1009650"/>
              <a:gd name="connsiteY4" fmla="*/ 1123950 h 4391025"/>
              <a:gd name="connsiteX5" fmla="*/ 923925 w 1009650"/>
              <a:gd name="connsiteY5" fmla="*/ 495300 h 4391025"/>
              <a:gd name="connsiteX6" fmla="*/ 1000125 w 1009650"/>
              <a:gd name="connsiteY6" fmla="*/ 0 h 4391025"/>
              <a:gd name="connsiteX7" fmla="*/ 1009650 w 1009650"/>
              <a:gd name="connsiteY7" fmla="*/ 4391025 h 4391025"/>
              <a:gd name="connsiteX8" fmla="*/ 9525 w 1009650"/>
              <a:gd name="connsiteY8" fmla="*/ 43815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650" h="4391025">
                <a:moveTo>
                  <a:pt x="9525" y="4381500"/>
                </a:moveTo>
                <a:lnTo>
                  <a:pt x="0" y="3905250"/>
                </a:lnTo>
                <a:lnTo>
                  <a:pt x="314325" y="3057525"/>
                </a:lnTo>
                <a:lnTo>
                  <a:pt x="495300" y="2343150"/>
                </a:lnTo>
                <a:lnTo>
                  <a:pt x="781050" y="1123950"/>
                </a:lnTo>
                <a:lnTo>
                  <a:pt x="923925" y="495300"/>
                </a:lnTo>
                <a:lnTo>
                  <a:pt x="1000125" y="0"/>
                </a:lnTo>
                <a:lnTo>
                  <a:pt x="1009650" y="4391025"/>
                </a:lnTo>
                <a:lnTo>
                  <a:pt x="9525" y="4381500"/>
                </a:lnTo>
                <a:close/>
              </a:path>
            </a:pathLst>
          </a:custGeom>
          <a:solidFill>
            <a:srgbClr val="FFFF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>
            <a:stCxn id="64" idx="0"/>
            <a:endCxn id="62" idx="4"/>
          </p:cNvCxnSpPr>
          <p:nvPr/>
        </p:nvCxnSpPr>
        <p:spPr>
          <a:xfrm rot="16200000" flipV="1">
            <a:off x="1752524" y="5696029"/>
            <a:ext cx="500979" cy="552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7544" y="28572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Найти площадь криволинейной трапеции,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изображенной на рисунке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83568" y="5949280"/>
            <a:ext cx="3816424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-899814" y="3861048"/>
            <a:ext cx="47517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139952" y="6021288"/>
          <a:ext cx="57508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Формула" r:id="rId4" imgW="126720" imgH="139680" progId="Equation.3">
                  <p:embed/>
                </p:oleObj>
              </mc:Choice>
              <mc:Fallback>
                <p:oleObj name="Формула" r:id="rId4" imgW="126720" imgH="139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6021288"/>
                        <a:ext cx="57508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115616" y="1556792"/>
          <a:ext cx="360040" cy="4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0" name="Формула" r:id="rId6" imgW="139680" imgH="164880" progId="Equation.3">
                  <p:embed/>
                </p:oleObj>
              </mc:Choice>
              <mc:Fallback>
                <p:oleObj name="Формула" r:id="rId6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6792"/>
                        <a:ext cx="360040" cy="4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58772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0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-1223850" y="3752242"/>
            <a:ext cx="4391694" cy="7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4939580"/>
            <a:ext cx="3312368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-212738" y="3756831"/>
            <a:ext cx="43833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4437112"/>
            <a:ext cx="324036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7544" y="5445224"/>
            <a:ext cx="3024336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288318" y="3752242"/>
            <a:ext cx="4392488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796963" y="3747653"/>
            <a:ext cx="438331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7544" y="3933056"/>
            <a:ext cx="3024336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9512" y="3429000"/>
            <a:ext cx="3312368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27584" y="2924944"/>
            <a:ext cx="2664296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67544" y="2420888"/>
            <a:ext cx="3024336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7544" y="1988840"/>
            <a:ext cx="3024336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7544" y="1556792"/>
            <a:ext cx="3024336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-1723317" y="3747653"/>
            <a:ext cx="43833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1299430" y="3747653"/>
            <a:ext cx="43833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1943720" y="54000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935608" y="54000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447776" y="386104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951832" y="148478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96000" y="386104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9525" y="1181100"/>
            <a:ext cx="3076575" cy="4772025"/>
          </a:xfrm>
          <a:custGeom>
            <a:avLst/>
            <a:gdLst>
              <a:gd name="connsiteX0" fmla="*/ 0 w 3076575"/>
              <a:gd name="connsiteY0" fmla="*/ 400050 h 4772025"/>
              <a:gd name="connsiteX1" fmla="*/ 447675 w 3076575"/>
              <a:gd name="connsiteY1" fmla="*/ 2743200 h 4772025"/>
              <a:gd name="connsiteX2" fmla="*/ 990600 w 3076575"/>
              <a:gd name="connsiteY2" fmla="*/ 4267200 h 4772025"/>
              <a:gd name="connsiteX3" fmla="*/ 1476375 w 3076575"/>
              <a:gd name="connsiteY3" fmla="*/ 4772025 h 4772025"/>
              <a:gd name="connsiteX4" fmla="*/ 1990725 w 3076575"/>
              <a:gd name="connsiteY4" fmla="*/ 4267200 h 4772025"/>
              <a:gd name="connsiteX5" fmla="*/ 2524125 w 3076575"/>
              <a:gd name="connsiteY5" fmla="*/ 2619375 h 4772025"/>
              <a:gd name="connsiteX6" fmla="*/ 3048000 w 3076575"/>
              <a:gd name="connsiteY6" fmla="*/ 142875 h 4772025"/>
              <a:gd name="connsiteX7" fmla="*/ 3048000 w 3076575"/>
              <a:gd name="connsiteY7" fmla="*/ 142875 h 4772025"/>
              <a:gd name="connsiteX8" fmla="*/ 3076575 w 3076575"/>
              <a:gd name="connsiteY8" fmla="*/ 0 h 47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6575" h="4772025">
                <a:moveTo>
                  <a:pt x="0" y="400050"/>
                </a:moveTo>
                <a:cubicBezTo>
                  <a:pt x="141287" y="1249362"/>
                  <a:pt x="282575" y="2098675"/>
                  <a:pt x="447675" y="2743200"/>
                </a:cubicBezTo>
                <a:cubicBezTo>
                  <a:pt x="612775" y="3387725"/>
                  <a:pt x="819150" y="3929063"/>
                  <a:pt x="990600" y="4267200"/>
                </a:cubicBezTo>
                <a:cubicBezTo>
                  <a:pt x="1162050" y="4605337"/>
                  <a:pt x="1309688" y="4772025"/>
                  <a:pt x="1476375" y="4772025"/>
                </a:cubicBezTo>
                <a:cubicBezTo>
                  <a:pt x="1643062" y="4772025"/>
                  <a:pt x="1816100" y="4625975"/>
                  <a:pt x="1990725" y="4267200"/>
                </a:cubicBezTo>
                <a:cubicBezTo>
                  <a:pt x="2165350" y="3908425"/>
                  <a:pt x="2347913" y="3306762"/>
                  <a:pt x="2524125" y="2619375"/>
                </a:cubicBezTo>
                <a:cubicBezTo>
                  <a:pt x="2700337" y="1931988"/>
                  <a:pt x="3048000" y="142875"/>
                  <a:pt x="3048000" y="142875"/>
                </a:cubicBezTo>
                <a:lnTo>
                  <a:pt x="3048000" y="142875"/>
                </a:lnTo>
                <a:lnTo>
                  <a:pt x="3076575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439664" y="5913288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835696" y="59492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43808" y="59492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5984" y="128586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У=х</a:t>
            </a:r>
            <a:r>
              <a:rPr lang="ru-RU" sz="2400" dirty="0"/>
              <a:t>²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788024" y="1556792"/>
          <a:ext cx="2701655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1" name="Формула" r:id="rId8" imgW="825480" imgH="482400" progId="Equation.3">
                  <p:embed/>
                </p:oleObj>
              </mc:Choice>
              <mc:Fallback>
                <p:oleObj name="Формула" r:id="rId8" imgW="82548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556792"/>
                        <a:ext cx="2701655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705225" y="2441574"/>
          <a:ext cx="2438411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Формула" r:id="rId10" imgW="787320" imgH="469800" progId="Equation.3">
                  <p:embed/>
                </p:oleObj>
              </mc:Choice>
              <mc:Fallback>
                <p:oleObj name="Формула" r:id="rId10" imgW="78732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2441574"/>
                        <a:ext cx="2438411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072198" y="2786058"/>
          <a:ext cx="26336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" name="Формула" r:id="rId12" imgW="850680" imgH="203040" progId="Equation.3">
                  <p:embed/>
                </p:oleObj>
              </mc:Choice>
              <mc:Fallback>
                <p:oleObj name="Формула" r:id="rId12" imgW="850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786058"/>
                        <a:ext cx="26336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071934" y="3429000"/>
          <a:ext cx="2052523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" name="Формула" r:id="rId14" imgW="583920" imgH="419040" progId="Equation.3">
                  <p:embed/>
                </p:oleObj>
              </mc:Choice>
              <mc:Fallback>
                <p:oleObj name="Формула" r:id="rId14" imgW="58392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3429000"/>
                        <a:ext cx="2052523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000760" y="3500438"/>
          <a:ext cx="23653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" name="Формула" r:id="rId16" imgW="672840" imgH="393480" progId="Equation.3">
                  <p:embed/>
                </p:oleObj>
              </mc:Choice>
              <mc:Fallback>
                <p:oleObj name="Формула" r:id="rId16" imgW="6728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500438"/>
                        <a:ext cx="23653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142976" y="52149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528" y="379582"/>
            <a:ext cx="9083352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b="0" dirty="0">
                <a:solidFill>
                  <a:schemeClr val="tx1"/>
                </a:solidFill>
                <a:effectLst/>
              </a:rPr>
              <a:t>Вычислите площадь криволинейной трапеции 2-мя способами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768120" y="2445894"/>
            <a:ext cx="3672408" cy="3240385"/>
            <a:chOff x="3251" y="1026"/>
            <a:chExt cx="2449" cy="2268"/>
          </a:xfrm>
        </p:grpSpPr>
        <p:sp>
          <p:nvSpPr>
            <p:cNvPr id="12300" name="Rectangle 6"/>
            <p:cNvSpPr>
              <a:spLocks noChangeArrowheads="1"/>
            </p:cNvSpPr>
            <p:nvPr/>
          </p:nvSpPr>
          <p:spPr bwMode="auto">
            <a:xfrm>
              <a:off x="3251" y="1026"/>
              <a:ext cx="2449" cy="22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2301" name="Line 7"/>
            <p:cNvSpPr>
              <a:spLocks noChangeShapeType="1"/>
            </p:cNvSpPr>
            <p:nvPr/>
          </p:nvSpPr>
          <p:spPr bwMode="auto">
            <a:xfrm flipV="1">
              <a:off x="4112" y="1389"/>
              <a:ext cx="1" cy="16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Line 8"/>
            <p:cNvSpPr>
              <a:spLocks noChangeShapeType="1"/>
            </p:cNvSpPr>
            <p:nvPr/>
          </p:nvSpPr>
          <p:spPr bwMode="auto">
            <a:xfrm>
              <a:off x="3431" y="2735"/>
              <a:ext cx="21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Line 10"/>
            <p:cNvSpPr>
              <a:spLocks noChangeShapeType="1"/>
            </p:cNvSpPr>
            <p:nvPr/>
          </p:nvSpPr>
          <p:spPr bwMode="auto">
            <a:xfrm>
              <a:off x="4567" y="2664"/>
              <a:ext cx="0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Line 11"/>
            <p:cNvSpPr>
              <a:spLocks noChangeShapeType="1"/>
            </p:cNvSpPr>
            <p:nvPr/>
          </p:nvSpPr>
          <p:spPr bwMode="auto">
            <a:xfrm>
              <a:off x="3885" y="2664"/>
              <a:ext cx="0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Line 12"/>
            <p:cNvSpPr>
              <a:spLocks noChangeShapeType="1"/>
            </p:cNvSpPr>
            <p:nvPr/>
          </p:nvSpPr>
          <p:spPr bwMode="auto">
            <a:xfrm flipH="1" flipV="1">
              <a:off x="4046" y="2281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Line 13"/>
            <p:cNvSpPr>
              <a:spLocks noChangeShapeType="1"/>
            </p:cNvSpPr>
            <p:nvPr/>
          </p:nvSpPr>
          <p:spPr bwMode="auto">
            <a:xfrm flipH="1" flipV="1">
              <a:off x="4046" y="2055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Line 14"/>
            <p:cNvSpPr>
              <a:spLocks noChangeShapeType="1"/>
            </p:cNvSpPr>
            <p:nvPr/>
          </p:nvSpPr>
          <p:spPr bwMode="auto">
            <a:xfrm flipH="1" flipV="1">
              <a:off x="4046" y="1828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Line 16"/>
            <p:cNvSpPr>
              <a:spLocks noChangeShapeType="1"/>
            </p:cNvSpPr>
            <p:nvPr/>
          </p:nvSpPr>
          <p:spPr bwMode="auto">
            <a:xfrm flipH="1" flipV="1">
              <a:off x="4046" y="2508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Text Box 17"/>
            <p:cNvSpPr txBox="1">
              <a:spLocks noChangeArrowheads="1"/>
            </p:cNvSpPr>
            <p:nvPr/>
          </p:nvSpPr>
          <p:spPr bwMode="auto">
            <a:xfrm>
              <a:off x="5369" y="2710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800"/>
            </a:p>
          </p:txBody>
        </p:sp>
        <p:sp>
          <p:nvSpPr>
            <p:cNvPr id="12310" name="Text Box 18"/>
            <p:cNvSpPr txBox="1">
              <a:spLocks noChangeArrowheads="1"/>
            </p:cNvSpPr>
            <p:nvPr/>
          </p:nvSpPr>
          <p:spPr bwMode="auto">
            <a:xfrm>
              <a:off x="5370" y="2711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</a:rPr>
                <a:t>х</a:t>
              </a:r>
            </a:p>
          </p:txBody>
        </p:sp>
        <p:sp>
          <p:nvSpPr>
            <p:cNvPr id="12311" name="Text Box 19"/>
            <p:cNvSpPr txBox="1">
              <a:spLocks noChangeArrowheads="1"/>
            </p:cNvSpPr>
            <p:nvPr/>
          </p:nvSpPr>
          <p:spPr bwMode="auto">
            <a:xfrm>
              <a:off x="3907" y="2755"/>
              <a:ext cx="2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О</a:t>
              </a:r>
            </a:p>
          </p:txBody>
        </p:sp>
        <p:sp>
          <p:nvSpPr>
            <p:cNvPr id="12312" name="Text Box 20"/>
            <p:cNvSpPr txBox="1">
              <a:spLocks noChangeArrowheads="1"/>
            </p:cNvSpPr>
            <p:nvPr/>
          </p:nvSpPr>
          <p:spPr bwMode="auto">
            <a:xfrm>
              <a:off x="4113" y="1253"/>
              <a:ext cx="2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 у</a:t>
              </a:r>
            </a:p>
          </p:txBody>
        </p:sp>
        <p:sp>
          <p:nvSpPr>
            <p:cNvPr id="12313" name="Text Box 21"/>
            <p:cNvSpPr txBox="1">
              <a:spLocks noChangeArrowheads="1"/>
            </p:cNvSpPr>
            <p:nvPr/>
          </p:nvSpPr>
          <p:spPr bwMode="auto">
            <a:xfrm>
              <a:off x="4203" y="2755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314" name="Text Box 23"/>
            <p:cNvSpPr txBox="1">
              <a:spLocks noChangeArrowheads="1"/>
            </p:cNvSpPr>
            <p:nvPr/>
          </p:nvSpPr>
          <p:spPr bwMode="auto">
            <a:xfrm>
              <a:off x="3886" y="2393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2315" name="Line 24"/>
            <p:cNvSpPr>
              <a:spLocks noChangeShapeType="1"/>
            </p:cNvSpPr>
            <p:nvPr/>
          </p:nvSpPr>
          <p:spPr bwMode="auto">
            <a:xfrm>
              <a:off x="4792" y="2664"/>
              <a:ext cx="0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Text Box 25"/>
            <p:cNvSpPr txBox="1">
              <a:spLocks noChangeArrowheads="1"/>
            </p:cNvSpPr>
            <p:nvPr/>
          </p:nvSpPr>
          <p:spPr bwMode="auto">
            <a:xfrm>
              <a:off x="3859" y="1521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2317" name="Line 27"/>
            <p:cNvSpPr>
              <a:spLocks noChangeShapeType="1"/>
            </p:cNvSpPr>
            <p:nvPr/>
          </p:nvSpPr>
          <p:spPr bwMode="auto">
            <a:xfrm>
              <a:off x="4339" y="2664"/>
              <a:ext cx="0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Text Box 28"/>
            <p:cNvSpPr txBox="1">
              <a:spLocks noChangeArrowheads="1"/>
            </p:cNvSpPr>
            <p:nvPr/>
          </p:nvSpPr>
          <p:spPr bwMode="auto">
            <a:xfrm>
              <a:off x="4758" y="2746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2319" name="Line 30"/>
            <p:cNvSpPr>
              <a:spLocks noChangeShapeType="1"/>
            </p:cNvSpPr>
            <p:nvPr/>
          </p:nvSpPr>
          <p:spPr bwMode="auto">
            <a:xfrm>
              <a:off x="4028" y="1616"/>
              <a:ext cx="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Line 31"/>
            <p:cNvSpPr>
              <a:spLocks noChangeShapeType="1"/>
            </p:cNvSpPr>
            <p:nvPr/>
          </p:nvSpPr>
          <p:spPr bwMode="auto">
            <a:xfrm flipV="1">
              <a:off x="4793" y="1616"/>
              <a:ext cx="0" cy="1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Line 32"/>
            <p:cNvSpPr>
              <a:spLocks noChangeShapeType="1"/>
            </p:cNvSpPr>
            <p:nvPr/>
          </p:nvSpPr>
          <p:spPr bwMode="auto">
            <a:xfrm flipV="1">
              <a:off x="3795" y="1299"/>
              <a:ext cx="1316" cy="1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Line 33"/>
            <p:cNvSpPr>
              <a:spLocks noChangeShapeType="1"/>
            </p:cNvSpPr>
            <p:nvPr/>
          </p:nvSpPr>
          <p:spPr bwMode="auto">
            <a:xfrm flipV="1">
              <a:off x="4340" y="2070"/>
              <a:ext cx="0" cy="7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Line 34"/>
            <p:cNvSpPr>
              <a:spLocks noChangeShapeType="1"/>
            </p:cNvSpPr>
            <p:nvPr/>
          </p:nvSpPr>
          <p:spPr bwMode="auto">
            <a:xfrm flipH="1">
              <a:off x="4340" y="1661"/>
              <a:ext cx="453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Line 35"/>
            <p:cNvSpPr>
              <a:spLocks noChangeShapeType="1"/>
            </p:cNvSpPr>
            <p:nvPr/>
          </p:nvSpPr>
          <p:spPr bwMode="auto">
            <a:xfrm flipH="1">
              <a:off x="4340" y="1797"/>
              <a:ext cx="453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Line 36"/>
            <p:cNvSpPr>
              <a:spLocks noChangeShapeType="1"/>
            </p:cNvSpPr>
            <p:nvPr/>
          </p:nvSpPr>
          <p:spPr bwMode="auto">
            <a:xfrm flipH="1">
              <a:off x="4340" y="1979"/>
              <a:ext cx="453" cy="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Line 37"/>
            <p:cNvSpPr>
              <a:spLocks noChangeShapeType="1"/>
            </p:cNvSpPr>
            <p:nvPr/>
          </p:nvSpPr>
          <p:spPr bwMode="auto">
            <a:xfrm flipH="1">
              <a:off x="4340" y="2115"/>
              <a:ext cx="453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Line 38"/>
            <p:cNvSpPr>
              <a:spLocks noChangeShapeType="1"/>
            </p:cNvSpPr>
            <p:nvPr/>
          </p:nvSpPr>
          <p:spPr bwMode="auto">
            <a:xfrm flipH="1">
              <a:off x="4476" y="2296"/>
              <a:ext cx="317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Line 39"/>
            <p:cNvSpPr>
              <a:spLocks noChangeShapeType="1"/>
            </p:cNvSpPr>
            <p:nvPr/>
          </p:nvSpPr>
          <p:spPr bwMode="auto">
            <a:xfrm flipH="1">
              <a:off x="4612" y="2478"/>
              <a:ext cx="182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2329" name="Object 40"/>
            <p:cNvGraphicFramePr>
              <a:graphicFrameLocks noChangeAspect="1"/>
            </p:cNvGraphicFramePr>
            <p:nvPr/>
          </p:nvGraphicFramePr>
          <p:xfrm>
            <a:off x="4876" y="1434"/>
            <a:ext cx="794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42" name="Формула" r:id="rId3" imgW="787058" imgH="203112" progId="Equation.3">
                    <p:embed/>
                  </p:oleObj>
                </mc:Choice>
                <mc:Fallback>
                  <p:oleObj name="Формула" r:id="rId3" imgW="787058" imgH="203112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" y="1434"/>
                          <a:ext cx="794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0" name="Line 42"/>
            <p:cNvSpPr>
              <a:spLocks noChangeShapeType="1"/>
            </p:cNvSpPr>
            <p:nvPr/>
          </p:nvSpPr>
          <p:spPr bwMode="auto">
            <a:xfrm flipH="1" flipV="1">
              <a:off x="4038" y="1616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45"/>
            <p:cNvSpPr>
              <a:spLocks noChangeShapeType="1"/>
            </p:cNvSpPr>
            <p:nvPr/>
          </p:nvSpPr>
          <p:spPr bwMode="auto">
            <a:xfrm>
              <a:off x="4081" y="2050"/>
              <a:ext cx="2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Text Box 46"/>
            <p:cNvSpPr txBox="1">
              <a:spLocks noChangeArrowheads="1"/>
            </p:cNvSpPr>
            <p:nvPr/>
          </p:nvSpPr>
          <p:spPr bwMode="auto">
            <a:xfrm>
              <a:off x="3886" y="1934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419890" name="Rectangle 50"/>
          <p:cNvSpPr>
            <a:spLocks noChangeArrowheads="1"/>
          </p:cNvSpPr>
          <p:nvPr/>
        </p:nvSpPr>
        <p:spPr bwMode="auto">
          <a:xfrm>
            <a:off x="323528" y="1614897"/>
            <a:ext cx="54441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dirty="0"/>
              <a:t>1) Используя формулу площади</a:t>
            </a:r>
          </a:p>
          <a:p>
            <a:pPr algn="l"/>
            <a:r>
              <a:rPr lang="ru-RU" sz="2400" dirty="0"/>
              <a:t>трапеции из геометрии, получим:</a:t>
            </a:r>
          </a:p>
        </p:txBody>
      </p:sp>
      <p:graphicFrame>
        <p:nvGraphicFramePr>
          <p:cNvPr id="419903" name="Object 63"/>
          <p:cNvGraphicFramePr>
            <a:graphicFrameLocks noChangeAspect="1"/>
          </p:cNvGraphicFramePr>
          <p:nvPr/>
        </p:nvGraphicFramePr>
        <p:xfrm>
          <a:off x="1547664" y="2636912"/>
          <a:ext cx="21272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3" name="Формула" r:id="rId5" imgW="952087" imgH="393529" progId="Equation.3">
                  <p:embed/>
                </p:oleObj>
              </mc:Choice>
              <mc:Fallback>
                <p:oleObj name="Формула" r:id="rId5" imgW="952087" imgH="393529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636912"/>
                        <a:ext cx="212725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4" name="Rectangle 64"/>
          <p:cNvSpPr>
            <a:spLocks noChangeArrowheads="1"/>
          </p:cNvSpPr>
          <p:nvPr/>
        </p:nvSpPr>
        <p:spPr bwMode="auto">
          <a:xfrm>
            <a:off x="298128" y="3458389"/>
            <a:ext cx="42335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dirty="0"/>
              <a:t>2) Найдите </a:t>
            </a:r>
            <a:r>
              <a:rPr lang="en-US" sz="2400" dirty="0"/>
              <a:t>F(x) </a:t>
            </a:r>
            <a:r>
              <a:rPr lang="ru-RU" sz="2400" dirty="0"/>
              <a:t>и вычислите </a:t>
            </a:r>
          </a:p>
          <a:p>
            <a:pPr algn="l"/>
            <a:r>
              <a:rPr lang="en-US" sz="2400" dirty="0"/>
              <a:t>S </a:t>
            </a:r>
            <a:r>
              <a:rPr lang="ru-RU" sz="2400" dirty="0"/>
              <a:t>по формуле </a:t>
            </a:r>
            <a:r>
              <a:rPr lang="en-US" sz="2400" dirty="0"/>
              <a:t>S=F(b)-F(a)</a:t>
            </a:r>
            <a:r>
              <a:rPr lang="ru-RU" sz="1600" dirty="0"/>
              <a:t> </a:t>
            </a:r>
          </a:p>
        </p:txBody>
      </p:sp>
      <p:graphicFrame>
        <p:nvGraphicFramePr>
          <p:cNvPr id="419906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481193"/>
              </p:ext>
            </p:extLst>
          </p:nvPr>
        </p:nvGraphicFramePr>
        <p:xfrm>
          <a:off x="328161" y="4615485"/>
          <a:ext cx="190658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4" name="Формула" r:id="rId7" imgW="965200" imgH="419100" progId="Equation.3">
                  <p:embed/>
                </p:oleObj>
              </mc:Choice>
              <mc:Fallback>
                <p:oleObj name="Формула" r:id="rId7" imgW="965200" imgH="4191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61" y="4615485"/>
                        <a:ext cx="190658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4" name="Object 74"/>
          <p:cNvGraphicFramePr>
            <a:graphicFrameLocks noChangeAspect="1"/>
          </p:cNvGraphicFramePr>
          <p:nvPr/>
        </p:nvGraphicFramePr>
        <p:xfrm>
          <a:off x="323528" y="5445224"/>
          <a:ext cx="22161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5" name="Формула" r:id="rId9" imgW="1180588" imgH="203112" progId="Equation.3">
                  <p:embed/>
                </p:oleObj>
              </mc:Choice>
              <mc:Fallback>
                <p:oleObj name="Формула" r:id="rId9" imgW="1180588" imgH="203112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445224"/>
                        <a:ext cx="22161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8" name="Object 78"/>
          <p:cNvGraphicFramePr>
            <a:graphicFrameLocks noChangeAspect="1"/>
          </p:cNvGraphicFramePr>
          <p:nvPr/>
        </p:nvGraphicFramePr>
        <p:xfrm>
          <a:off x="280988" y="5949950"/>
          <a:ext cx="20732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6" name="Формула" r:id="rId11" imgW="1104900" imgH="203200" progId="Equation.3">
                  <p:embed/>
                </p:oleObj>
              </mc:Choice>
              <mc:Fallback>
                <p:oleObj name="Формула" r:id="rId11" imgW="1104900" imgH="20320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5949950"/>
                        <a:ext cx="20732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9" name="Object 79"/>
          <p:cNvGraphicFramePr>
            <a:graphicFrameLocks noChangeAspect="1"/>
          </p:cNvGraphicFramePr>
          <p:nvPr/>
        </p:nvGraphicFramePr>
        <p:xfrm>
          <a:off x="3276600" y="5856288"/>
          <a:ext cx="25908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7" name="Формула" r:id="rId13" imgW="1066337" imgH="203112" progId="Equation.3">
                  <p:embed/>
                </p:oleObj>
              </mc:Choice>
              <mc:Fallback>
                <p:oleObj name="Формула" r:id="rId13" imgW="1066337" imgH="203112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856288"/>
                        <a:ext cx="25908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9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403141" y="404664"/>
            <a:ext cx="8137525" cy="461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 dirty="0"/>
              <a:t>Алгоритм</a:t>
            </a:r>
            <a:r>
              <a:rPr lang="en-US" sz="2800" b="1" dirty="0"/>
              <a:t> </a:t>
            </a:r>
            <a:r>
              <a:rPr lang="ru-RU" sz="2800" b="1" dirty="0"/>
              <a:t>нахождения площади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sz="2800" b="1" dirty="0"/>
              <a:t>криволинейной трапеции: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Изобразить чертеж и убедится, является ли данная фигура криволинейной трапецией;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Найти первообразную</a:t>
            </a:r>
            <a:r>
              <a:rPr lang="ru-RU" sz="2800" i="1" dirty="0"/>
              <a:t> </a:t>
            </a:r>
            <a:r>
              <a:rPr lang="en-US" sz="2800" i="1" dirty="0"/>
              <a:t>F(x)</a:t>
            </a:r>
            <a:r>
              <a:rPr lang="ru-RU" sz="2800" i="1" dirty="0"/>
              <a:t>;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ru-RU" sz="2800" dirty="0"/>
              <a:t>Применить формулу </a:t>
            </a:r>
          </a:p>
          <a:p>
            <a:pPr algn="l">
              <a:spcBef>
                <a:spcPct val="50000"/>
              </a:spcBef>
            </a:pPr>
            <a:r>
              <a:rPr lang="en-US" sz="2800" i="1" dirty="0"/>
              <a:t>S=F(b)-F(a)</a:t>
            </a:r>
            <a:r>
              <a:rPr lang="ru-RU" sz="2800" i="1" dirty="0"/>
              <a:t>.</a:t>
            </a:r>
          </a:p>
        </p:txBody>
      </p:sp>
      <p:pic>
        <p:nvPicPr>
          <p:cNvPr id="72706" name="Picture 2" descr="C:\Users\Екатерина\Desktop\work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17032"/>
            <a:ext cx="2808312" cy="21062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915816" y="2996952"/>
          <a:ext cx="395051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5" name="Equation" r:id="rId3" imgW="1130040" imgH="228600" progId="Equation.3">
                  <p:embed/>
                </p:oleObj>
              </mc:Choice>
              <mc:Fallback>
                <p:oleObj name="Equation" r:id="rId3" imgW="11300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996952"/>
                        <a:ext cx="3950511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1052736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Задание № 1</a:t>
            </a:r>
          </a:p>
          <a:p>
            <a:pPr algn="ctr"/>
            <a:r>
              <a:rPr lang="ru-RU" sz="3200" dirty="0"/>
              <a:t>Вычислить площадь криволинейной трапеции, ограниченной линиями:</a:t>
            </a:r>
          </a:p>
        </p:txBody>
      </p:sp>
      <p:pic>
        <p:nvPicPr>
          <p:cNvPr id="102403" name="Picture 3" descr="C:\Users\Екатерина\Desktop\Man-With-Question-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1995785" cy="19957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C:\Users\Екатерина\Desktop\slide_3.jpg"/>
          <p:cNvPicPr>
            <a:picLocks noChangeAspect="1" noChangeArrowheads="1"/>
          </p:cNvPicPr>
          <p:nvPr/>
        </p:nvPicPr>
        <p:blipFill>
          <a:blip r:embed="rId2" cstate="print"/>
          <a:srcRect l="67130" t="26075" r="7723" b="11012"/>
          <a:stretch>
            <a:fillRect/>
          </a:stretch>
        </p:blipFill>
        <p:spPr bwMode="auto">
          <a:xfrm>
            <a:off x="1259632" y="548680"/>
            <a:ext cx="3240361" cy="41044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29" name="Picture 5" descr="C:\Users\Екатерина\Desktop\slide_3.jpg"/>
          <p:cNvPicPr>
            <a:picLocks noChangeAspect="1" noChangeArrowheads="1"/>
          </p:cNvPicPr>
          <p:nvPr/>
        </p:nvPicPr>
        <p:blipFill>
          <a:blip r:embed="rId2" cstate="print"/>
          <a:srcRect t="69149" r="36851" b="11114"/>
          <a:stretch>
            <a:fillRect/>
          </a:stretch>
        </p:blipFill>
        <p:spPr bwMode="auto">
          <a:xfrm>
            <a:off x="1115616" y="4869160"/>
            <a:ext cx="5528426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430" name="Picture 6" descr="C:\Users\Екатерина\Desktop\Ch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1880022" cy="1880022"/>
          </a:xfrm>
          <a:prstGeom prst="rect">
            <a:avLst/>
          </a:prstGeom>
          <a:noFill/>
        </p:spPr>
      </p:pic>
      <p:pic>
        <p:nvPicPr>
          <p:cNvPr id="7" name="Picture 4" descr="C:\Users\Екатерина\Desktop\1_5254fc12dddda5254fc12dde19.gif"/>
          <p:cNvPicPr>
            <a:picLocks noChangeAspect="1" noChangeArrowheads="1"/>
          </p:cNvPicPr>
          <p:nvPr/>
        </p:nvPicPr>
        <p:blipFill>
          <a:blip r:embed="rId4" cstate="print"/>
          <a:srcRect r="55172" b="76394"/>
          <a:stretch>
            <a:fillRect/>
          </a:stretch>
        </p:blipFill>
        <p:spPr bwMode="auto">
          <a:xfrm>
            <a:off x="5076056" y="1052736"/>
            <a:ext cx="3288365" cy="18971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892554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7"/>
          <p:cNvSpPr>
            <a:spLocks noChangeArrowheads="1"/>
          </p:cNvSpPr>
          <p:nvPr/>
        </p:nvSpPr>
        <p:spPr bwMode="auto">
          <a:xfrm>
            <a:off x="467544" y="332656"/>
            <a:ext cx="8182489" cy="19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ru-RU" sz="2000" dirty="0"/>
              <a:t>Многие факты геометрии были известны древним грекам две с лишним тысячи лет назад. Кроме замечательных построек- пирамид, храмов и дворцов,— до нас дошли многие записи и даже большие рукописи, сделанные древними египтянами. Самое слово «</a:t>
            </a:r>
            <a:r>
              <a:rPr lang="ru-RU" sz="2000" dirty="0">
                <a:solidFill>
                  <a:srgbClr val="FF0000"/>
                </a:solidFill>
              </a:rPr>
              <a:t>геометрия</a:t>
            </a:r>
            <a:r>
              <a:rPr lang="ru-RU" sz="2000" dirty="0"/>
              <a:t>» по-гречески означает «</a:t>
            </a:r>
            <a:r>
              <a:rPr lang="ru-RU" sz="2000" dirty="0">
                <a:solidFill>
                  <a:srgbClr val="FF0000"/>
                </a:solidFill>
              </a:rPr>
              <a:t>землемерие</a:t>
            </a:r>
            <a:r>
              <a:rPr lang="ru-RU" sz="2000" dirty="0"/>
              <a:t>». </a:t>
            </a:r>
          </a:p>
        </p:txBody>
      </p:sp>
      <p:pic>
        <p:nvPicPr>
          <p:cNvPr id="69634" name="Picture 2" descr="C:\Users\Екатерина\YandexDisk\Скриншоты\2018-04-12_22-42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314" y="3955007"/>
            <a:ext cx="3981136" cy="2126354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1DFE84-4DCB-4D43-868D-5BDAD575AD54}"/>
              </a:ext>
            </a:extLst>
          </p:cNvPr>
          <p:cNvSpPr/>
          <p:nvPr/>
        </p:nvSpPr>
        <p:spPr>
          <a:xfrm>
            <a:off x="4386450" y="3921812"/>
            <a:ext cx="42661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Потребность в построении изображений по законам геометрии (проекционных чертежей, "</a:t>
            </a:r>
            <a:r>
              <a:rPr lang="ru-RU" dirty="0" err="1"/>
              <a:t>projecere</a:t>
            </a:r>
            <a:r>
              <a:rPr lang="ru-RU" dirty="0"/>
              <a:t>"- бросать вперед) возникла из практических задач строительства сооружений, пирамид и т.д.)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268BC7-6089-48D9-8224-208AF2902E4C}"/>
              </a:ext>
            </a:extLst>
          </p:cNvPr>
          <p:cNvSpPr/>
          <p:nvPr/>
        </p:nvSpPr>
        <p:spPr>
          <a:xfrm>
            <a:off x="405314" y="2300471"/>
            <a:ext cx="83192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Учёные считают, что эта наука зародилась ещё у самых древних египетских земледельцев. После каждого разлива Нила им приходилось заново разбивать поля на участки, находить их границы. </a:t>
            </a:r>
          </a:p>
          <a:p>
            <a:pPr algn="just"/>
            <a:r>
              <a:rPr lang="ru-RU" dirty="0"/>
              <a:t>А для этого надо было уметь измерять площади различных фигур: ведь поле может иметь какую угодно форму.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1430338" y="2997200"/>
          <a:ext cx="69230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3" imgW="1981080" imgH="228600" progId="Equation.3">
                  <p:embed/>
                </p:oleObj>
              </mc:Choice>
              <mc:Fallback>
                <p:oleObj name="Equation" r:id="rId3" imgW="19810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2997200"/>
                        <a:ext cx="69230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1052736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Задание № 2</a:t>
            </a:r>
            <a:endParaRPr lang="ru-RU" sz="3200" dirty="0"/>
          </a:p>
          <a:p>
            <a:pPr algn="ctr"/>
            <a:r>
              <a:rPr lang="ru-RU" sz="3200" dirty="0"/>
              <a:t>Вычислить площадь криволинейной трапеции, ограниченной линиями:</a:t>
            </a:r>
          </a:p>
        </p:txBody>
      </p:sp>
      <p:pic>
        <p:nvPicPr>
          <p:cNvPr id="102403" name="Picture 3" descr="C:\Users\Екатерина\Desktop\Man-With-Question-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1995785" cy="19957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 descr="C:\Users\Екатерина\Desktop\Ch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05064"/>
            <a:ext cx="1880022" cy="1880022"/>
          </a:xfrm>
          <a:prstGeom prst="rect">
            <a:avLst/>
          </a:prstGeom>
          <a:noFill/>
        </p:spPr>
      </p:pic>
      <p:pic>
        <p:nvPicPr>
          <p:cNvPr id="5" name="Picture 3" descr="C:\Users\Екатерина\Desktop\006.jpg"/>
          <p:cNvPicPr>
            <a:picLocks noChangeAspect="1" noChangeArrowheads="1"/>
          </p:cNvPicPr>
          <p:nvPr/>
        </p:nvPicPr>
        <p:blipFill>
          <a:blip r:embed="rId3" cstate="print"/>
          <a:srcRect t="21194" r="-672" b="16990"/>
          <a:stretch>
            <a:fillRect/>
          </a:stretch>
        </p:blipFill>
        <p:spPr bwMode="auto">
          <a:xfrm>
            <a:off x="1222599" y="876506"/>
            <a:ext cx="6949801" cy="3200566"/>
          </a:xfrm>
          <a:prstGeom prst="rect">
            <a:avLst/>
          </a:prstGeom>
          <a:noFill/>
        </p:spPr>
      </p:pic>
      <p:pic>
        <p:nvPicPr>
          <p:cNvPr id="7" name="Picture 4" descr="C:\Users\Екатерина\Desktop\1_5254fc12dddda5254fc12dde19.gif"/>
          <p:cNvPicPr>
            <a:picLocks noChangeAspect="1" noChangeArrowheads="1"/>
          </p:cNvPicPr>
          <p:nvPr/>
        </p:nvPicPr>
        <p:blipFill>
          <a:blip r:embed="rId4" cstate="print"/>
          <a:srcRect r="55172" b="76394"/>
          <a:stretch>
            <a:fillRect/>
          </a:stretch>
        </p:blipFill>
        <p:spPr bwMode="auto">
          <a:xfrm>
            <a:off x="4139952" y="4082611"/>
            <a:ext cx="3528392" cy="20356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683568" y="3429000"/>
            <a:ext cx="2664296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3432494"/>
            <a:ext cx="266429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523" name="Picture 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432494"/>
            <a:ext cx="1421211" cy="360040"/>
          </a:xfrm>
          <a:prstGeom prst="rect">
            <a:avLst/>
          </a:prstGeom>
          <a:noFill/>
        </p:spPr>
      </p:pic>
      <p:pic>
        <p:nvPicPr>
          <p:cNvPr id="106522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887575"/>
            <a:ext cx="792088" cy="385889"/>
          </a:xfrm>
          <a:prstGeom prst="rect">
            <a:avLst/>
          </a:prstGeom>
          <a:noFill/>
        </p:spPr>
      </p:pic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611560" y="436022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Вычислить, предварительно сделав рисунок, площадь фигуры, ограниченной линиями</a:t>
            </a:r>
            <a:r>
              <a:rPr lang="ru-RU" altLang="ja-JP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3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534" name="Picture 3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94" y="3429000"/>
            <a:ext cx="18797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35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94" y="3933056"/>
            <a:ext cx="1362044" cy="38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Овал 46"/>
          <p:cNvSpPr/>
          <p:nvPr/>
        </p:nvSpPr>
        <p:spPr>
          <a:xfrm>
            <a:off x="7092280" y="4941168"/>
            <a:ext cx="1224136" cy="1152128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С/р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1636351"/>
            <a:ext cx="26642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Ты легко разобрался с новым материалом?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45363" y="2477852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08104" y="2477852"/>
            <a:ext cx="859358" cy="750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люс 6"/>
          <p:cNvSpPr/>
          <p:nvPr/>
        </p:nvSpPr>
        <p:spPr>
          <a:xfrm>
            <a:off x="2015716" y="2369840"/>
            <a:ext cx="612068" cy="48309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084168" y="2369840"/>
            <a:ext cx="566589" cy="534144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Екатерина\Desktop\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056784" cy="5292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7"/>
          <p:cNvSpPr>
            <a:spLocks noChangeArrowheads="1"/>
          </p:cNvSpPr>
          <p:nvPr/>
        </p:nvSpPr>
        <p:spPr bwMode="auto">
          <a:xfrm>
            <a:off x="317599" y="574011"/>
            <a:ext cx="7429126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ru-RU" sz="2800" b="1" dirty="0"/>
              <a:t>Как вы думаете, где применяются интегралы?</a:t>
            </a:r>
          </a:p>
        </p:txBody>
      </p:sp>
      <p:pic>
        <p:nvPicPr>
          <p:cNvPr id="70658" name="Picture 2" descr="C:\Users\Екатерина\YandexDisk\Скриншоты\2018-04-12_22-16-46.png"/>
          <p:cNvPicPr>
            <a:picLocks noChangeAspect="1" noChangeArrowheads="1"/>
          </p:cNvPicPr>
          <p:nvPr/>
        </p:nvPicPr>
        <p:blipFill>
          <a:blip r:embed="rId2" cstate="print"/>
          <a:srcRect l="2123" t="2034" r="1750"/>
          <a:stretch>
            <a:fillRect/>
          </a:stretch>
        </p:blipFill>
        <p:spPr bwMode="auto">
          <a:xfrm>
            <a:off x="1403648" y="1412776"/>
            <a:ext cx="5155283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0659" name="Picture 3" descr="C:\Users\Екатерина\Desktop\img9.jpg"/>
          <p:cNvPicPr>
            <a:picLocks noChangeAspect="1" noChangeArrowheads="1"/>
          </p:cNvPicPr>
          <p:nvPr/>
        </p:nvPicPr>
        <p:blipFill>
          <a:blip r:embed="rId3" cstate="print"/>
          <a:srcRect t="28950" r="77656" b="26081"/>
          <a:stretch>
            <a:fillRect/>
          </a:stretch>
        </p:blipFill>
        <p:spPr bwMode="auto">
          <a:xfrm rot="20340150">
            <a:off x="7215823" y="4129896"/>
            <a:ext cx="1008112" cy="1680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84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7"/>
          <p:cNvSpPr>
            <a:spLocks noChangeArrowheads="1"/>
          </p:cNvSpPr>
          <p:nvPr/>
        </p:nvSpPr>
        <p:spPr bwMode="auto">
          <a:xfrm>
            <a:off x="282078" y="332656"/>
            <a:ext cx="875441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ru-RU" sz="2800" b="1" dirty="0"/>
              <a:t>Как вы думаете, где применяются интегралы?</a:t>
            </a:r>
          </a:p>
        </p:txBody>
      </p:sp>
      <p:pic>
        <p:nvPicPr>
          <p:cNvPr id="105474" name="Picture 2">
            <a:extLst>
              <a:ext uri="{FF2B5EF4-FFF2-40B4-BE49-F238E27FC236}">
                <a16:creationId xmlns:a16="http://schemas.microsoft.com/office/drawing/2014/main" id="{BFDEBD73-21C6-44D5-93ED-258D368A0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15350" r="1564" b="6951"/>
          <a:stretch/>
        </p:blipFill>
        <p:spPr bwMode="auto">
          <a:xfrm>
            <a:off x="671266" y="1484784"/>
            <a:ext cx="7884368" cy="47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4C4BAF-0D29-41B1-A7AD-80B0F22C00E5}"/>
              </a:ext>
            </a:extLst>
          </p:cNvPr>
          <p:cNvSpPr/>
          <p:nvPr/>
        </p:nvSpPr>
        <p:spPr>
          <a:xfrm>
            <a:off x="364978" y="94058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Вычисление объемов тел вращения</a:t>
            </a:r>
          </a:p>
        </p:txBody>
      </p:sp>
    </p:spTree>
    <p:extLst>
      <p:ext uri="{BB962C8B-B14F-4D97-AF65-F5344CB8AC3E}">
        <p14:creationId xmlns:p14="http://schemas.microsoft.com/office/powerpoint/2010/main" val="100983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892554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7"/>
          <p:cNvSpPr>
            <a:spLocks noChangeArrowheads="1"/>
          </p:cNvSpPr>
          <p:nvPr/>
        </p:nvSpPr>
        <p:spPr bwMode="auto">
          <a:xfrm>
            <a:off x="611560" y="836712"/>
            <a:ext cx="7920880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800" b="1" dirty="0"/>
              <a:t>Зачем нужно измерять площадь фигур? </a:t>
            </a:r>
          </a:p>
          <a:p>
            <a:pPr algn="ctr"/>
            <a:r>
              <a:rPr lang="ru-RU" sz="2800" b="1" dirty="0"/>
              <a:t>Площадь любой фигуры можно измерить?</a:t>
            </a:r>
          </a:p>
          <a:p>
            <a:pPr algn="ctr"/>
            <a:r>
              <a:rPr lang="ru-RU" sz="2800" b="1" dirty="0"/>
              <a:t>Зачем необходимо изучать интегралы?</a:t>
            </a:r>
          </a:p>
        </p:txBody>
      </p:sp>
      <p:pic>
        <p:nvPicPr>
          <p:cNvPr id="62467" name="Picture 3" descr="C:\Users\Екатерина\Desktop\dreamstimelarge_32590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92896"/>
            <a:ext cx="1545602" cy="192173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940152" y="4725888"/>
            <a:ext cx="1800200" cy="144016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Д\З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472588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Изучить  физическое приложение определенного интеграла, придумать и решить задачи.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892554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9982" y="4546437"/>
            <a:ext cx="1800200" cy="144016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Д\З</a:t>
            </a:r>
          </a:p>
        </p:txBody>
      </p:sp>
      <p:pic>
        <p:nvPicPr>
          <p:cNvPr id="107522" name="Picture 2" descr="C:\Users\Андрей\YandexDisk\Скриншоты\2019-10-08_23-28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0134"/>
            <a:ext cx="55773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https://cdn.pixabay.com/photo/2015/11/06/11/51/friends-1026521_1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4458" r="3284" b="9771"/>
          <a:stretch/>
        </p:blipFill>
        <p:spPr bwMode="auto">
          <a:xfrm>
            <a:off x="6309515" y="1309810"/>
            <a:ext cx="2330667" cy="29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0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D5DD73-7C45-4987-BC77-D92EDB02B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2376264" cy="2376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B1359-2F2A-41B1-B6C9-6EC684C976A2}"/>
              </a:ext>
            </a:extLst>
          </p:cNvPr>
          <p:cNvSpPr txBox="1"/>
          <p:nvPr/>
        </p:nvSpPr>
        <p:spPr>
          <a:xfrm>
            <a:off x="359532" y="15647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892554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7"/>
          <p:cNvSpPr>
            <a:spLocks noChangeArrowheads="1"/>
          </p:cNvSpPr>
          <p:nvPr/>
        </p:nvSpPr>
        <p:spPr bwMode="auto">
          <a:xfrm>
            <a:off x="611560" y="651362"/>
            <a:ext cx="7920880" cy="22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2800" b="1" dirty="0"/>
              <a:t>Как вы думаете, что сегодня мы будем изучать?</a:t>
            </a:r>
          </a:p>
          <a:p>
            <a:pPr algn="ctr"/>
            <a:r>
              <a:rPr lang="ru-RU" sz="2800" b="1" dirty="0"/>
              <a:t>Зачем нужно измерять площадь фигур? </a:t>
            </a:r>
          </a:p>
          <a:p>
            <a:pPr algn="ctr"/>
            <a:r>
              <a:rPr lang="ru-RU" sz="2800" b="1" dirty="0"/>
              <a:t>Площадь любой фигуры можно измерить?</a:t>
            </a:r>
          </a:p>
          <a:p>
            <a:pPr algn="ctr"/>
            <a:r>
              <a:rPr lang="ru-RU" sz="2800" b="1" dirty="0"/>
              <a:t>Если фигуры равны, то площади их равны?</a:t>
            </a:r>
          </a:p>
          <a:p>
            <a:pPr algn="ctr"/>
            <a:r>
              <a:rPr lang="ru-RU" sz="2800" b="1" dirty="0"/>
              <a:t>Если равны площади фигур, фигуры равны?</a:t>
            </a:r>
          </a:p>
        </p:txBody>
      </p:sp>
      <p:pic>
        <p:nvPicPr>
          <p:cNvPr id="62467" name="Picture 3" descr="C:\Users\Екатерина\Desktop\dreamstimelarge_32590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21088"/>
            <a:ext cx="1728192" cy="21487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827584" y="764704"/>
            <a:ext cx="68762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Давайте повторим формулы для вычисления площадей известных вам плоских фигур при заданных условиях: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прямоугольника;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квадрата: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параллелограмма;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треугольника;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трапеции;</a:t>
            </a:r>
            <a:r>
              <a:rPr lang="ru-RU" sz="2400" b="1" dirty="0"/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ромба.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988840"/>
            <a:ext cx="27363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5292080" y="1988840"/>
            <a:ext cx="2736304" cy="1224136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4427984" y="3717032"/>
            <a:ext cx="1440160" cy="23762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6300192" y="3933056"/>
            <a:ext cx="2016224" cy="208823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27584" y="4725144"/>
            <a:ext cx="1152128" cy="1440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869160"/>
            <a:ext cx="11521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72200" y="227687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43651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27809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44371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28384" y="39330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41490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Екатерина\Desktop\029.jpg"/>
          <p:cNvPicPr>
            <a:picLocks noChangeAspect="1" noChangeArrowheads="1"/>
          </p:cNvPicPr>
          <p:nvPr/>
        </p:nvPicPr>
        <p:blipFill>
          <a:blip r:embed="rId2" cstate="print"/>
          <a:srcRect l="12988" t="5901" r="3538" b="10101"/>
          <a:stretch>
            <a:fillRect/>
          </a:stretch>
        </p:blipFill>
        <p:spPr bwMode="auto">
          <a:xfrm>
            <a:off x="575556" y="467161"/>
            <a:ext cx="7992888" cy="59236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57" name="Rectangle 45"/>
          <p:cNvSpPr>
            <a:spLocks noGrp="1" noRot="1" noChangeArrowheads="1"/>
          </p:cNvSpPr>
          <p:nvPr>
            <p:ph type="title"/>
          </p:nvPr>
        </p:nvSpPr>
        <p:spPr>
          <a:xfrm>
            <a:off x="611560" y="404664"/>
            <a:ext cx="8075240" cy="7923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>
                <a:solidFill>
                  <a:schemeClr val="tx1"/>
                </a:solidFill>
                <a:effectLst/>
              </a:rPr>
              <a:t>Как вычислить площадь данных трапеций?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83568" y="1340768"/>
            <a:ext cx="2808288" cy="2305050"/>
            <a:chOff x="1610" y="2749"/>
            <a:chExt cx="1769" cy="1452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1610" y="2749"/>
              <a:ext cx="1769" cy="1452"/>
              <a:chOff x="3016" y="2205"/>
              <a:chExt cx="1769" cy="1452"/>
            </a:xfrm>
          </p:grpSpPr>
          <p:sp>
            <p:nvSpPr>
              <p:cNvPr id="10276" name="Rectangle 48"/>
              <p:cNvSpPr>
                <a:spLocks noChangeArrowheads="1"/>
              </p:cNvSpPr>
              <p:nvPr/>
            </p:nvSpPr>
            <p:spPr bwMode="auto">
              <a:xfrm>
                <a:off x="3016" y="2205"/>
                <a:ext cx="1769" cy="14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7" name="Line 49"/>
              <p:cNvSpPr>
                <a:spLocks noChangeShapeType="1"/>
              </p:cNvSpPr>
              <p:nvPr/>
            </p:nvSpPr>
            <p:spPr bwMode="auto">
              <a:xfrm flipV="1">
                <a:off x="3424" y="2341"/>
                <a:ext cx="0" cy="9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8" name="Line 50"/>
              <p:cNvSpPr>
                <a:spLocks noChangeShapeType="1"/>
              </p:cNvSpPr>
              <p:nvPr/>
            </p:nvSpPr>
            <p:spPr bwMode="auto">
              <a:xfrm>
                <a:off x="3061" y="3158"/>
                <a:ext cx="16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9" name="Line 51"/>
              <p:cNvSpPr>
                <a:spLocks noChangeShapeType="1"/>
              </p:cNvSpPr>
              <p:nvPr/>
            </p:nvSpPr>
            <p:spPr bwMode="auto">
              <a:xfrm flipV="1">
                <a:off x="3334" y="2296"/>
                <a:ext cx="1134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0" name="Line 52"/>
              <p:cNvSpPr>
                <a:spLocks noChangeShapeType="1"/>
              </p:cNvSpPr>
              <p:nvPr/>
            </p:nvSpPr>
            <p:spPr bwMode="auto">
              <a:xfrm>
                <a:off x="3651" y="2704"/>
                <a:ext cx="0" cy="4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1" name="Line 53"/>
              <p:cNvSpPr>
                <a:spLocks noChangeShapeType="1"/>
              </p:cNvSpPr>
              <p:nvPr/>
            </p:nvSpPr>
            <p:spPr bwMode="auto">
              <a:xfrm>
                <a:off x="4332" y="2387"/>
                <a:ext cx="0" cy="7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2" name="Text Box 54"/>
              <p:cNvSpPr txBox="1">
                <a:spLocks noChangeArrowheads="1"/>
              </p:cNvSpPr>
              <p:nvPr/>
            </p:nvSpPr>
            <p:spPr bwMode="auto">
              <a:xfrm rot="-1615183">
                <a:off x="3742" y="2296"/>
                <a:ext cx="5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800" i="1">
                    <a:latin typeface="Times New Roman" pitchFamily="18" charset="0"/>
                  </a:rPr>
                  <a:t>y=f(x)</a:t>
                </a:r>
                <a:endParaRPr lang="ru-RU" sz="1800">
                  <a:latin typeface="Arial" charset="0"/>
                </a:endParaRPr>
              </a:p>
            </p:txBody>
          </p:sp>
          <p:sp>
            <p:nvSpPr>
              <p:cNvPr id="10283" name="Line 55"/>
              <p:cNvSpPr>
                <a:spLocks noChangeShapeType="1"/>
              </p:cNvSpPr>
              <p:nvPr/>
            </p:nvSpPr>
            <p:spPr bwMode="auto">
              <a:xfrm>
                <a:off x="3651" y="3158"/>
                <a:ext cx="6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4" name="Line 56"/>
              <p:cNvSpPr>
                <a:spLocks noChangeShapeType="1"/>
              </p:cNvSpPr>
              <p:nvPr/>
            </p:nvSpPr>
            <p:spPr bwMode="auto">
              <a:xfrm flipH="1">
                <a:off x="4014" y="2387"/>
                <a:ext cx="318" cy="7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5" name="Line 57"/>
              <p:cNvSpPr>
                <a:spLocks noChangeShapeType="1"/>
              </p:cNvSpPr>
              <p:nvPr/>
            </p:nvSpPr>
            <p:spPr bwMode="auto">
              <a:xfrm flipH="1">
                <a:off x="4105" y="2614"/>
                <a:ext cx="227" cy="5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6" name="Line 58"/>
              <p:cNvSpPr>
                <a:spLocks noChangeShapeType="1"/>
              </p:cNvSpPr>
              <p:nvPr/>
            </p:nvSpPr>
            <p:spPr bwMode="auto">
              <a:xfrm flipH="1">
                <a:off x="4195" y="2840"/>
                <a:ext cx="137" cy="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7" name="Line 59"/>
              <p:cNvSpPr>
                <a:spLocks noChangeShapeType="1"/>
              </p:cNvSpPr>
              <p:nvPr/>
            </p:nvSpPr>
            <p:spPr bwMode="auto">
              <a:xfrm flipH="1">
                <a:off x="4286" y="3067"/>
                <a:ext cx="46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8" name="Line 60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17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9" name="Line 61"/>
              <p:cNvSpPr>
                <a:spLocks noChangeShapeType="1"/>
              </p:cNvSpPr>
              <p:nvPr/>
            </p:nvSpPr>
            <p:spPr bwMode="auto">
              <a:xfrm flipH="1">
                <a:off x="3787" y="2523"/>
                <a:ext cx="272" cy="6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0" name="Line 62"/>
              <p:cNvSpPr>
                <a:spLocks noChangeShapeType="1"/>
              </p:cNvSpPr>
              <p:nvPr/>
            </p:nvSpPr>
            <p:spPr bwMode="auto">
              <a:xfrm flipH="1">
                <a:off x="3651" y="2568"/>
                <a:ext cx="273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1" name="Line 63"/>
              <p:cNvSpPr>
                <a:spLocks noChangeShapeType="1"/>
              </p:cNvSpPr>
              <p:nvPr/>
            </p:nvSpPr>
            <p:spPr bwMode="auto">
              <a:xfrm flipH="1">
                <a:off x="3651" y="2659"/>
                <a:ext cx="137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2" name="Text Box 64"/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2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400">
                    <a:latin typeface="Times New Roman" pitchFamily="18" charset="0"/>
                  </a:rPr>
                  <a:t>y</a:t>
                </a:r>
                <a:endParaRPr lang="ru-RU" sz="1800">
                  <a:latin typeface="Arial" charset="0"/>
                </a:endParaRPr>
              </a:p>
            </p:txBody>
          </p:sp>
          <p:sp>
            <p:nvSpPr>
              <p:cNvPr id="10293" name="Text Box 65"/>
              <p:cNvSpPr txBox="1">
                <a:spLocks noChangeArrowheads="1"/>
              </p:cNvSpPr>
              <p:nvPr/>
            </p:nvSpPr>
            <p:spPr bwMode="auto">
              <a:xfrm>
                <a:off x="3198" y="3158"/>
                <a:ext cx="2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400">
                    <a:latin typeface="Times New Roman" pitchFamily="18" charset="0"/>
                  </a:rPr>
                  <a:t>0</a:t>
                </a:r>
                <a:endParaRPr lang="ru-RU" sz="1800">
                  <a:latin typeface="Arial" charset="0"/>
                </a:endParaRPr>
              </a:p>
            </p:txBody>
          </p:sp>
          <p:sp>
            <p:nvSpPr>
              <p:cNvPr id="10294" name="Text Box 66"/>
              <p:cNvSpPr txBox="1">
                <a:spLocks noChangeArrowheads="1"/>
              </p:cNvSpPr>
              <p:nvPr/>
            </p:nvSpPr>
            <p:spPr bwMode="auto">
              <a:xfrm>
                <a:off x="3470" y="3158"/>
                <a:ext cx="2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ru-RU" sz="1400">
                    <a:latin typeface="Times New Roman" pitchFamily="18" charset="0"/>
                  </a:rPr>
                  <a:t>а</a:t>
                </a:r>
                <a:endParaRPr lang="ru-RU" sz="1800">
                  <a:latin typeface="Arial" charset="0"/>
                </a:endParaRPr>
              </a:p>
            </p:txBody>
          </p:sp>
          <p:sp>
            <p:nvSpPr>
              <p:cNvPr id="10295" name="Text Box 67"/>
              <p:cNvSpPr txBox="1">
                <a:spLocks noChangeArrowheads="1"/>
              </p:cNvSpPr>
              <p:nvPr/>
            </p:nvSpPr>
            <p:spPr bwMode="auto">
              <a:xfrm>
                <a:off x="4105" y="3158"/>
                <a:ext cx="2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400">
                    <a:latin typeface="Times New Roman" pitchFamily="18" charset="0"/>
                  </a:rPr>
                  <a:t>b</a:t>
                </a:r>
                <a:endParaRPr lang="ru-RU" sz="1800">
                  <a:latin typeface="Arial" charset="0"/>
                </a:endParaRPr>
              </a:p>
            </p:txBody>
          </p:sp>
          <p:sp>
            <p:nvSpPr>
              <p:cNvPr id="10296" name="Text Box 68"/>
              <p:cNvSpPr txBox="1">
                <a:spLocks noChangeArrowheads="1"/>
              </p:cNvSpPr>
              <p:nvPr/>
            </p:nvSpPr>
            <p:spPr bwMode="auto">
              <a:xfrm>
                <a:off x="4468" y="3158"/>
                <a:ext cx="2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400">
                    <a:latin typeface="Times New Roman" pitchFamily="18" charset="0"/>
                  </a:rPr>
                  <a:t>x</a:t>
                </a:r>
                <a:endParaRPr lang="ru-RU" sz="1800">
                  <a:latin typeface="Arial" charset="0"/>
                </a:endParaRPr>
              </a:p>
            </p:txBody>
          </p:sp>
        </p:grpSp>
        <p:sp>
          <p:nvSpPr>
            <p:cNvPr id="10275" name="Text Box 69"/>
            <p:cNvSpPr txBox="1">
              <a:spLocks noChangeArrowheads="1"/>
            </p:cNvSpPr>
            <p:nvPr/>
          </p:nvSpPr>
          <p:spPr bwMode="auto">
            <a:xfrm>
              <a:off x="3159" y="2795"/>
              <a:ext cx="1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sz="2400" b="1"/>
                <a:t>1</a:t>
              </a: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940300" y="1268413"/>
            <a:ext cx="3303588" cy="2519362"/>
            <a:chOff x="3515" y="2594"/>
            <a:chExt cx="2081" cy="1587"/>
          </a:xfrm>
        </p:grpSpPr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515" y="2594"/>
              <a:ext cx="2081" cy="1587"/>
              <a:chOff x="113" y="1480"/>
              <a:chExt cx="2081" cy="1587"/>
            </a:xfrm>
          </p:grpSpPr>
          <p:sp>
            <p:nvSpPr>
              <p:cNvPr id="10250" name="Rectangle 72"/>
              <p:cNvSpPr>
                <a:spLocks noChangeArrowheads="1"/>
              </p:cNvSpPr>
              <p:nvPr/>
            </p:nvSpPr>
            <p:spPr bwMode="auto">
              <a:xfrm>
                <a:off x="113" y="1480"/>
                <a:ext cx="2041" cy="15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1" name="Line 73"/>
              <p:cNvSpPr>
                <a:spLocks noChangeShapeType="1"/>
              </p:cNvSpPr>
              <p:nvPr/>
            </p:nvSpPr>
            <p:spPr bwMode="auto">
              <a:xfrm flipV="1">
                <a:off x="611" y="1527"/>
                <a:ext cx="1" cy="13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2" name="Line 74"/>
              <p:cNvSpPr>
                <a:spLocks noChangeShapeType="1"/>
              </p:cNvSpPr>
              <p:nvPr/>
            </p:nvSpPr>
            <p:spPr bwMode="auto">
              <a:xfrm>
                <a:off x="197" y="2742"/>
                <a:ext cx="186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3" name="Freeform 75"/>
              <p:cNvSpPr>
                <a:spLocks/>
              </p:cNvSpPr>
              <p:nvPr/>
            </p:nvSpPr>
            <p:spPr bwMode="auto">
              <a:xfrm>
                <a:off x="151" y="1570"/>
                <a:ext cx="1883" cy="615"/>
              </a:xfrm>
              <a:custGeom>
                <a:avLst/>
                <a:gdLst>
                  <a:gd name="T0" fmla="*/ 0 w 1860"/>
                  <a:gd name="T1" fmla="*/ 564 h 643"/>
                  <a:gd name="T2" fmla="*/ 597 w 1860"/>
                  <a:gd name="T3" fmla="*/ 304 h 643"/>
                  <a:gd name="T4" fmla="*/ 1102 w 1860"/>
                  <a:gd name="T5" fmla="*/ 564 h 643"/>
                  <a:gd name="T6" fmla="*/ 1883 w 1860"/>
                  <a:gd name="T7" fmla="*/ 0 h 6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60"/>
                  <a:gd name="T13" fmla="*/ 0 h 643"/>
                  <a:gd name="T14" fmla="*/ 1860 w 1860"/>
                  <a:gd name="T15" fmla="*/ 643 h 6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60" h="643">
                    <a:moveTo>
                      <a:pt x="0" y="590"/>
                    </a:moveTo>
                    <a:cubicBezTo>
                      <a:pt x="204" y="454"/>
                      <a:pt x="409" y="318"/>
                      <a:pt x="590" y="318"/>
                    </a:cubicBezTo>
                    <a:cubicBezTo>
                      <a:pt x="771" y="318"/>
                      <a:pt x="877" y="643"/>
                      <a:pt x="1089" y="590"/>
                    </a:cubicBezTo>
                    <a:cubicBezTo>
                      <a:pt x="1301" y="537"/>
                      <a:pt x="1580" y="268"/>
                      <a:pt x="186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Line 76"/>
              <p:cNvSpPr>
                <a:spLocks noChangeShapeType="1"/>
              </p:cNvSpPr>
              <p:nvPr/>
            </p:nvSpPr>
            <p:spPr bwMode="auto">
              <a:xfrm>
                <a:off x="794" y="1874"/>
                <a:ext cx="1" cy="8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5" name="Line 77"/>
              <p:cNvSpPr>
                <a:spLocks noChangeShapeType="1"/>
              </p:cNvSpPr>
              <p:nvPr/>
            </p:nvSpPr>
            <p:spPr bwMode="auto">
              <a:xfrm>
                <a:off x="1850" y="1744"/>
                <a:ext cx="1" cy="99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6" name="Text Box 78"/>
              <p:cNvSpPr txBox="1">
                <a:spLocks noChangeArrowheads="1"/>
              </p:cNvSpPr>
              <p:nvPr/>
            </p:nvSpPr>
            <p:spPr bwMode="auto">
              <a:xfrm>
                <a:off x="683" y="2784"/>
                <a:ext cx="2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1400"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10257" name="Text Box 79"/>
              <p:cNvSpPr txBox="1">
                <a:spLocks noChangeArrowheads="1"/>
              </p:cNvSpPr>
              <p:nvPr/>
            </p:nvSpPr>
            <p:spPr bwMode="auto">
              <a:xfrm>
                <a:off x="1740" y="2784"/>
                <a:ext cx="2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b</a:t>
                </a: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10258" name="Text Box 80"/>
              <p:cNvSpPr txBox="1">
                <a:spLocks noChangeArrowheads="1"/>
              </p:cNvSpPr>
              <p:nvPr/>
            </p:nvSpPr>
            <p:spPr bwMode="auto">
              <a:xfrm>
                <a:off x="1973" y="2750"/>
                <a:ext cx="2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x</a:t>
                </a: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10259" name="Text Box 81"/>
              <p:cNvSpPr txBox="1">
                <a:spLocks noChangeArrowheads="1"/>
              </p:cNvSpPr>
              <p:nvPr/>
            </p:nvSpPr>
            <p:spPr bwMode="auto">
              <a:xfrm>
                <a:off x="409" y="1570"/>
                <a:ext cx="2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y</a:t>
                </a: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10260" name="Text Box 82"/>
              <p:cNvSpPr txBox="1">
                <a:spLocks noChangeArrowheads="1"/>
              </p:cNvSpPr>
              <p:nvPr/>
            </p:nvSpPr>
            <p:spPr bwMode="auto">
              <a:xfrm>
                <a:off x="408" y="2741"/>
                <a:ext cx="2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>
                    <a:latin typeface="Times New Roman" pitchFamily="18" charset="0"/>
                  </a:rPr>
                  <a:t>0</a:t>
                </a: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10261" name="Line 83"/>
              <p:cNvSpPr>
                <a:spLocks noChangeShapeType="1"/>
              </p:cNvSpPr>
              <p:nvPr/>
            </p:nvSpPr>
            <p:spPr bwMode="auto">
              <a:xfrm flipH="1">
                <a:off x="1254" y="1917"/>
                <a:ext cx="596" cy="8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2" name="Line 84"/>
              <p:cNvSpPr>
                <a:spLocks noChangeShapeType="1"/>
              </p:cNvSpPr>
              <p:nvPr/>
            </p:nvSpPr>
            <p:spPr bwMode="auto">
              <a:xfrm flipH="1">
                <a:off x="1391" y="2091"/>
                <a:ext cx="459" cy="6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3" name="Line 85"/>
              <p:cNvSpPr>
                <a:spLocks noChangeShapeType="1"/>
              </p:cNvSpPr>
              <p:nvPr/>
            </p:nvSpPr>
            <p:spPr bwMode="auto">
              <a:xfrm flipH="1">
                <a:off x="1529" y="2307"/>
                <a:ext cx="321" cy="4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4" name="Line 86"/>
              <p:cNvSpPr>
                <a:spLocks noChangeShapeType="1"/>
              </p:cNvSpPr>
              <p:nvPr/>
            </p:nvSpPr>
            <p:spPr bwMode="auto">
              <a:xfrm flipH="1">
                <a:off x="1116" y="1744"/>
                <a:ext cx="734" cy="99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5" name="Line 87"/>
              <p:cNvSpPr>
                <a:spLocks noChangeShapeType="1"/>
              </p:cNvSpPr>
              <p:nvPr/>
            </p:nvSpPr>
            <p:spPr bwMode="auto">
              <a:xfrm flipH="1">
                <a:off x="978" y="2004"/>
                <a:ext cx="551" cy="7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6" name="Line 88"/>
              <p:cNvSpPr>
                <a:spLocks noChangeShapeType="1"/>
              </p:cNvSpPr>
              <p:nvPr/>
            </p:nvSpPr>
            <p:spPr bwMode="auto">
              <a:xfrm flipH="1">
                <a:off x="841" y="2134"/>
                <a:ext cx="458" cy="6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7" name="Line 89"/>
              <p:cNvSpPr>
                <a:spLocks noChangeShapeType="1"/>
              </p:cNvSpPr>
              <p:nvPr/>
            </p:nvSpPr>
            <p:spPr bwMode="auto">
              <a:xfrm flipH="1">
                <a:off x="794" y="2134"/>
                <a:ext cx="368" cy="4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8" name="Line 90"/>
              <p:cNvSpPr>
                <a:spLocks noChangeShapeType="1"/>
              </p:cNvSpPr>
              <p:nvPr/>
            </p:nvSpPr>
            <p:spPr bwMode="auto">
              <a:xfrm flipH="1">
                <a:off x="794" y="2091"/>
                <a:ext cx="275" cy="3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9" name="Line 91"/>
              <p:cNvSpPr>
                <a:spLocks noChangeShapeType="1"/>
              </p:cNvSpPr>
              <p:nvPr/>
            </p:nvSpPr>
            <p:spPr bwMode="auto">
              <a:xfrm flipH="1">
                <a:off x="794" y="2004"/>
                <a:ext cx="184" cy="2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0" name="Line 92"/>
              <p:cNvSpPr>
                <a:spLocks noChangeShapeType="1"/>
              </p:cNvSpPr>
              <p:nvPr/>
            </p:nvSpPr>
            <p:spPr bwMode="auto">
              <a:xfrm flipH="1">
                <a:off x="1667" y="2482"/>
                <a:ext cx="183" cy="2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1" name="Line 93"/>
              <p:cNvSpPr>
                <a:spLocks noChangeShapeType="1"/>
              </p:cNvSpPr>
              <p:nvPr/>
            </p:nvSpPr>
            <p:spPr bwMode="auto">
              <a:xfrm flipH="1">
                <a:off x="794" y="1917"/>
                <a:ext cx="92" cy="1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2" name="Line 94"/>
              <p:cNvSpPr>
                <a:spLocks noChangeShapeType="1"/>
              </p:cNvSpPr>
              <p:nvPr/>
            </p:nvSpPr>
            <p:spPr bwMode="auto">
              <a:xfrm>
                <a:off x="794" y="2742"/>
                <a:ext cx="1056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3" name="Text Box 95"/>
              <p:cNvSpPr txBox="1">
                <a:spLocks noChangeArrowheads="1"/>
              </p:cNvSpPr>
              <p:nvPr/>
            </p:nvSpPr>
            <p:spPr bwMode="auto">
              <a:xfrm rot="-1950137">
                <a:off x="1182" y="1784"/>
                <a:ext cx="5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800" i="1">
                    <a:latin typeface="Times New Roman" pitchFamily="18" charset="0"/>
                  </a:rPr>
                  <a:t>y=f(x)</a:t>
                </a:r>
                <a:endParaRPr lang="ru-RU" sz="1800" i="1">
                  <a:latin typeface="Times New Roman" pitchFamily="18" charset="0"/>
                </a:endParaRPr>
              </a:p>
            </p:txBody>
          </p:sp>
        </p:grpSp>
        <p:sp>
          <p:nvSpPr>
            <p:cNvPr id="10249" name="Text Box 96"/>
            <p:cNvSpPr txBox="1">
              <a:spLocks noChangeArrowheads="1"/>
            </p:cNvSpPr>
            <p:nvPr/>
          </p:nvSpPr>
          <p:spPr bwMode="auto">
            <a:xfrm>
              <a:off x="5329" y="2659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sz="2400" b="1"/>
                <a:t>2</a:t>
              </a:r>
            </a:p>
          </p:txBody>
        </p:sp>
      </p:grpSp>
      <p:sp>
        <p:nvSpPr>
          <p:cNvPr id="448609" name="Rectangle 97"/>
          <p:cNvSpPr>
            <a:spLocks noChangeArrowheads="1"/>
          </p:cNvSpPr>
          <p:nvPr/>
        </p:nvSpPr>
        <p:spPr bwMode="auto">
          <a:xfrm>
            <a:off x="395536" y="3933056"/>
            <a:ext cx="50942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ru-RU" sz="2800" b="1" dirty="0"/>
              <a:t>Площадь равна произведению</a:t>
            </a:r>
          </a:p>
          <a:p>
            <a:pPr algn="l"/>
            <a:r>
              <a:rPr lang="ru-RU" sz="2800" b="1" dirty="0" err="1"/>
              <a:t>полусуммы</a:t>
            </a:r>
            <a:r>
              <a:rPr lang="ru-RU" sz="2800" b="1" dirty="0"/>
              <a:t> оснований</a:t>
            </a:r>
          </a:p>
          <a:p>
            <a:pPr algn="l"/>
            <a:r>
              <a:rPr lang="ru-RU" sz="2800" b="1" dirty="0"/>
              <a:t>трапеции на высоту.  </a:t>
            </a:r>
          </a:p>
        </p:txBody>
      </p:sp>
      <p:sp>
        <p:nvSpPr>
          <p:cNvPr id="448613" name="Rectangle 101"/>
          <p:cNvSpPr>
            <a:spLocks noChangeArrowheads="1"/>
          </p:cNvSpPr>
          <p:nvPr/>
        </p:nvSpPr>
        <p:spPr bwMode="auto">
          <a:xfrm>
            <a:off x="6372225" y="4005263"/>
            <a:ext cx="604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8000" b="1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1785926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криволинейной трапеции 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2909" y="3929066"/>
            <a:ext cx="4176000" cy="2484000"/>
            <a:chOff x="2195513" y="2420938"/>
            <a:chExt cx="4105275" cy="2879725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627313" y="2420938"/>
              <a:ext cx="0" cy="2879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Группа 24"/>
            <p:cNvGrpSpPr/>
            <p:nvPr/>
          </p:nvGrpSpPr>
          <p:grpSpPr>
            <a:xfrm>
              <a:off x="2195513" y="2997200"/>
              <a:ext cx="4105275" cy="2051050"/>
              <a:chOff x="2195513" y="2997200"/>
              <a:chExt cx="4105275" cy="2051050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059113" y="3357563"/>
                <a:ext cx="217487" cy="16557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843213" y="3500438"/>
                <a:ext cx="215900" cy="15128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3276600" y="3357563"/>
                <a:ext cx="215900" cy="16557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3492500" y="3573463"/>
                <a:ext cx="215900" cy="14398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3708400" y="3716338"/>
                <a:ext cx="215900" cy="12969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3924300" y="3860800"/>
                <a:ext cx="215900" cy="11525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4140200" y="4076700"/>
                <a:ext cx="215900" cy="9366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4356100" y="4292600"/>
                <a:ext cx="215900" cy="7207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195513" y="2997200"/>
                <a:ext cx="4105275" cy="1500188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681" y="227"/>
                  </a:cxn>
                  <a:cxn ang="0">
                    <a:pos x="1134" y="499"/>
                  </a:cxn>
                  <a:cxn ang="0">
                    <a:pos x="1769" y="862"/>
                  </a:cxn>
                  <a:cxn ang="0">
                    <a:pos x="2586" y="0"/>
                  </a:cxn>
                </a:cxnLst>
                <a:rect l="0" t="0" r="r" b="b"/>
                <a:pathLst>
                  <a:path w="2586" h="945">
                    <a:moveTo>
                      <a:pt x="0" y="816"/>
                    </a:moveTo>
                    <a:cubicBezTo>
                      <a:pt x="246" y="548"/>
                      <a:pt x="492" y="280"/>
                      <a:pt x="681" y="227"/>
                    </a:cubicBezTo>
                    <a:cubicBezTo>
                      <a:pt x="870" y="174"/>
                      <a:pt x="953" y="393"/>
                      <a:pt x="1134" y="499"/>
                    </a:cubicBezTo>
                    <a:cubicBezTo>
                      <a:pt x="1315" y="605"/>
                      <a:pt x="1527" y="945"/>
                      <a:pt x="1769" y="862"/>
                    </a:cubicBezTo>
                    <a:cubicBezTo>
                      <a:pt x="2011" y="779"/>
                      <a:pt x="2298" y="389"/>
                      <a:pt x="2586" y="0"/>
                    </a:cubicBezTo>
                  </a:path>
                </a:pathLst>
              </a:custGeom>
              <a:noFill/>
              <a:ln w="285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 flipV="1">
                <a:off x="2843213" y="3573463"/>
                <a:ext cx="0" cy="14747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>
                <a:off x="2771775" y="5013325"/>
                <a:ext cx="18002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 flipV="1">
                <a:off x="4572000" y="4292600"/>
                <a:ext cx="0" cy="7556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21" name="Прямая со стрелкой 20"/>
          <p:cNvCxnSpPr/>
          <p:nvPr/>
        </p:nvCxnSpPr>
        <p:spPr>
          <a:xfrm>
            <a:off x="714348" y="6143644"/>
            <a:ext cx="3286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4348" y="4000504"/>
            <a:ext cx="26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43306" y="61436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х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1907704" y="2708920"/>
            <a:ext cx="4763102" cy="2692698"/>
            <a:chOff x="323528" y="1916832"/>
            <a:chExt cx="4763102" cy="2692698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323528" y="2132856"/>
              <a:ext cx="4680000" cy="2107098"/>
              <a:chOff x="1403648" y="2637210"/>
              <a:chExt cx="5139556" cy="2035090"/>
            </a:xfrm>
          </p:grpSpPr>
          <p:sp>
            <p:nvSpPr>
              <p:cNvPr id="28" name="Freeform 17" descr="Светлый диагональный 1"/>
              <p:cNvSpPr>
                <a:spLocks/>
              </p:cNvSpPr>
              <p:nvPr/>
            </p:nvSpPr>
            <p:spPr bwMode="auto">
              <a:xfrm>
                <a:off x="2987824" y="2845852"/>
                <a:ext cx="2592387" cy="1303229"/>
              </a:xfrm>
              <a:custGeom>
                <a:avLst/>
                <a:gdLst/>
                <a:ahLst/>
                <a:cxnLst>
                  <a:cxn ang="0">
                    <a:pos x="0" y="907"/>
                  </a:cxn>
                  <a:cxn ang="0">
                    <a:pos x="0" y="363"/>
                  </a:cxn>
                  <a:cxn ang="0">
                    <a:pos x="0" y="317"/>
                  </a:cxn>
                  <a:cxn ang="0">
                    <a:pos x="91" y="227"/>
                  </a:cxn>
                  <a:cxn ang="0">
                    <a:pos x="159" y="167"/>
                  </a:cxn>
                  <a:cxn ang="0">
                    <a:pos x="227" y="91"/>
                  </a:cxn>
                  <a:cxn ang="0">
                    <a:pos x="318" y="45"/>
                  </a:cxn>
                  <a:cxn ang="0">
                    <a:pos x="409" y="0"/>
                  </a:cxn>
                  <a:cxn ang="0">
                    <a:pos x="499" y="0"/>
                  </a:cxn>
                  <a:cxn ang="0">
                    <a:pos x="545" y="0"/>
                  </a:cxn>
                  <a:cxn ang="0">
                    <a:pos x="635" y="45"/>
                  </a:cxn>
                  <a:cxn ang="0">
                    <a:pos x="686" y="82"/>
                  </a:cxn>
                  <a:cxn ang="0">
                    <a:pos x="783" y="124"/>
                  </a:cxn>
                  <a:cxn ang="0">
                    <a:pos x="998" y="227"/>
                  </a:cxn>
                  <a:cxn ang="0">
                    <a:pos x="1134" y="317"/>
                  </a:cxn>
                  <a:cxn ang="0">
                    <a:pos x="1214" y="342"/>
                  </a:cxn>
                  <a:cxn ang="0">
                    <a:pos x="1316" y="363"/>
                  </a:cxn>
                  <a:cxn ang="0">
                    <a:pos x="1452" y="363"/>
                  </a:cxn>
                  <a:cxn ang="0">
                    <a:pos x="1543" y="317"/>
                  </a:cxn>
                  <a:cxn ang="0">
                    <a:pos x="1633" y="317"/>
                  </a:cxn>
                  <a:cxn ang="0">
                    <a:pos x="1633" y="907"/>
                  </a:cxn>
                  <a:cxn ang="0">
                    <a:pos x="0" y="907"/>
                  </a:cxn>
                </a:cxnLst>
                <a:rect l="0" t="0" r="r" b="b"/>
                <a:pathLst>
                  <a:path w="1633" h="907">
                    <a:moveTo>
                      <a:pt x="0" y="907"/>
                    </a:moveTo>
                    <a:lnTo>
                      <a:pt x="0" y="363"/>
                    </a:lnTo>
                    <a:lnTo>
                      <a:pt x="0" y="317"/>
                    </a:lnTo>
                    <a:lnTo>
                      <a:pt x="91" y="227"/>
                    </a:lnTo>
                    <a:lnTo>
                      <a:pt x="159" y="167"/>
                    </a:lnTo>
                    <a:lnTo>
                      <a:pt x="227" y="91"/>
                    </a:lnTo>
                    <a:lnTo>
                      <a:pt x="318" y="45"/>
                    </a:lnTo>
                    <a:lnTo>
                      <a:pt x="409" y="0"/>
                    </a:lnTo>
                    <a:lnTo>
                      <a:pt x="499" y="0"/>
                    </a:lnTo>
                    <a:lnTo>
                      <a:pt x="545" y="0"/>
                    </a:lnTo>
                    <a:lnTo>
                      <a:pt x="635" y="45"/>
                    </a:lnTo>
                    <a:lnTo>
                      <a:pt x="686" y="82"/>
                    </a:lnTo>
                    <a:lnTo>
                      <a:pt x="783" y="124"/>
                    </a:lnTo>
                    <a:lnTo>
                      <a:pt x="998" y="227"/>
                    </a:lnTo>
                    <a:lnTo>
                      <a:pt x="1134" y="317"/>
                    </a:lnTo>
                    <a:lnTo>
                      <a:pt x="1214" y="342"/>
                    </a:lnTo>
                    <a:lnTo>
                      <a:pt x="1316" y="363"/>
                    </a:lnTo>
                    <a:lnTo>
                      <a:pt x="1452" y="363"/>
                    </a:lnTo>
                    <a:lnTo>
                      <a:pt x="1543" y="317"/>
                    </a:lnTo>
                    <a:lnTo>
                      <a:pt x="1633" y="317"/>
                    </a:lnTo>
                    <a:lnTo>
                      <a:pt x="1633" y="907"/>
                    </a:lnTo>
                    <a:lnTo>
                      <a:pt x="0" y="907"/>
                    </a:lnTo>
                    <a:close/>
                  </a:path>
                </a:pathLst>
              </a:custGeom>
              <a:pattFill prst="ltDnDiag">
                <a:fgClr>
                  <a:srgbClr val="FCD8A2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907704" y="4149080"/>
                <a:ext cx="4635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20" y="5"/>
                  </a:cxn>
                </a:cxnLst>
                <a:rect l="0" t="0" r="r" b="b"/>
                <a:pathLst>
                  <a:path w="2920" h="5">
                    <a:moveTo>
                      <a:pt x="0" y="0"/>
                    </a:moveTo>
                    <a:lnTo>
                      <a:pt x="2920" y="5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843808" y="4149080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  <a:endParaRPr lang="ru-RU" sz="2800" dirty="0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5436096" y="4149080"/>
                <a:ext cx="508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  <a:endParaRPr lang="ru-RU" sz="2800" dirty="0"/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 rot="16200000">
                <a:off x="2358132" y="3482628"/>
                <a:ext cx="8524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2400" b="1" dirty="0">
                    <a:solidFill>
                      <a:schemeClr val="hlin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solidFill>
                      <a:schemeClr val="hlink"/>
                    </a:solidFill>
                    <a:latin typeface="Times New Roman" pitchFamily="18" charset="0"/>
                    <a:cs typeface="Times New Roman" pitchFamily="18" charset="0"/>
                  </a:rPr>
                  <a:t>х=а</a:t>
                </a:r>
                <a:endParaRPr lang="ru-RU" sz="2400" b="1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 rot="16200000">
                <a:off x="5396535" y="3324545"/>
                <a:ext cx="68480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x=b</a:t>
                </a:r>
                <a:endParaRPr lang="ru-RU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987328" y="3249080"/>
                <a:ext cx="496" cy="900000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 flipH="1" flipV="1">
                <a:off x="5075659" y="3645421"/>
                <a:ext cx="1008906" cy="1588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 flipH="1">
                <a:off x="2115358" y="4167248"/>
                <a:ext cx="288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0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4487724" y="2637210"/>
                <a:ext cx="1622425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8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y = f(x)</a:t>
                </a:r>
                <a:endParaRPr lang="ru-RU" sz="1400" dirty="0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1403648" y="2780928"/>
                <a:ext cx="4680000" cy="1008112"/>
              </a:xfrm>
              <a:custGeom>
                <a:avLst/>
                <a:gdLst/>
                <a:ahLst/>
                <a:cxnLst>
                  <a:cxn ang="0">
                    <a:pos x="0" y="673"/>
                  </a:cxn>
                  <a:cxn ang="0">
                    <a:pos x="1003" y="395"/>
                  </a:cxn>
                  <a:cxn ang="0">
                    <a:pos x="1566" y="11"/>
                  </a:cxn>
                  <a:cxn ang="0">
                    <a:pos x="2330" y="327"/>
                  </a:cxn>
                  <a:cxn ang="0">
                    <a:pos x="2698" y="321"/>
                  </a:cxn>
                  <a:cxn ang="0">
                    <a:pos x="3324" y="126"/>
                  </a:cxn>
                </a:cxnLst>
                <a:rect l="0" t="0" r="r" b="b"/>
                <a:pathLst>
                  <a:path w="3324" h="673">
                    <a:moveTo>
                      <a:pt x="0" y="673"/>
                    </a:moveTo>
                    <a:cubicBezTo>
                      <a:pt x="168" y="626"/>
                      <a:pt x="742" y="505"/>
                      <a:pt x="1003" y="395"/>
                    </a:cubicBezTo>
                    <a:cubicBezTo>
                      <a:pt x="1264" y="285"/>
                      <a:pt x="1345" y="22"/>
                      <a:pt x="1566" y="11"/>
                    </a:cubicBezTo>
                    <a:cubicBezTo>
                      <a:pt x="1787" y="0"/>
                      <a:pt x="2141" y="275"/>
                      <a:pt x="2330" y="327"/>
                    </a:cubicBezTo>
                    <a:cubicBezTo>
                      <a:pt x="2519" y="379"/>
                      <a:pt x="2532" y="355"/>
                      <a:pt x="2698" y="321"/>
                    </a:cubicBezTo>
                    <a:cubicBezTo>
                      <a:pt x="2864" y="287"/>
                      <a:pt x="3194" y="167"/>
                      <a:pt x="3324" y="126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259632" y="1916832"/>
              <a:ext cx="45719" cy="2692698"/>
            </a:xfrm>
            <a:custGeom>
              <a:avLst/>
              <a:gdLst/>
              <a:ahLst/>
              <a:cxnLst>
                <a:cxn ang="0">
                  <a:pos x="0" y="1923"/>
                </a:cxn>
                <a:cxn ang="0">
                  <a:pos x="0" y="0"/>
                </a:cxn>
              </a:cxnLst>
              <a:rect l="0" t="0" r="r" b="b"/>
              <a:pathLst>
                <a:path w="1" h="1923">
                  <a:moveTo>
                    <a:pt x="0" y="1923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6016" y="386104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Х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592" y="1916832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2555776" y="4509120"/>
            <a:ext cx="3168352" cy="1531938"/>
            <a:chOff x="2047" y="2397"/>
            <a:chExt cx="2172" cy="965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591" y="2397"/>
              <a:ext cx="162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8" y="4"/>
                </a:cxn>
              </a:cxnLst>
              <a:rect l="0" t="0" r="r" b="b"/>
              <a:pathLst>
                <a:path w="1628" h="4">
                  <a:moveTo>
                    <a:pt x="0" y="0"/>
                  </a:moveTo>
                  <a:lnTo>
                    <a:pt x="1628" y="4"/>
                  </a:ln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047" y="3168"/>
              <a:ext cx="1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64" y="3168"/>
              <a:ext cx="3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63688" y="188640"/>
            <a:ext cx="560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Криволинейная трапеция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67544" y="5301208"/>
            <a:ext cx="7724775" cy="954107"/>
          </a:xfrm>
          <a:prstGeom prst="rect">
            <a:avLst/>
          </a:prstGeom>
          <a:solidFill>
            <a:srgbClr val="57D3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Отрезок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a;b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основанием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криволинейной трапеции</a:t>
            </a: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23528" y="908720"/>
            <a:ext cx="8508035" cy="1815882"/>
          </a:xfrm>
          <a:prstGeom prst="rect">
            <a:avLst/>
          </a:prstGeom>
          <a:solidFill>
            <a:srgbClr val="57D3FF">
              <a:alpha val="14118"/>
            </a:srgbClr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Криволинейной трапецией называется фигура, </a:t>
            </a: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ограниченная  графиком непрерывной и не меняющей</a:t>
            </a: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отрезке [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а;b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] знака функции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прямыми</a:t>
            </a:r>
          </a:p>
          <a:p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х=а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x=b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отрезком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а;b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].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олилиния 86"/>
          <p:cNvSpPr/>
          <p:nvPr/>
        </p:nvSpPr>
        <p:spPr>
          <a:xfrm>
            <a:off x="6283791" y="4732345"/>
            <a:ext cx="1226423" cy="914400"/>
          </a:xfrm>
          <a:custGeom>
            <a:avLst/>
            <a:gdLst>
              <a:gd name="connsiteX0" fmla="*/ 0 w 1226423"/>
              <a:gd name="connsiteY0" fmla="*/ 910066 h 914400"/>
              <a:gd name="connsiteX1" fmla="*/ 4334 w 1226423"/>
              <a:gd name="connsiteY1" fmla="*/ 706385 h 914400"/>
              <a:gd name="connsiteX2" fmla="*/ 1222090 w 1226423"/>
              <a:gd name="connsiteY2" fmla="*/ 0 h 914400"/>
              <a:gd name="connsiteX3" fmla="*/ 1226423 w 1226423"/>
              <a:gd name="connsiteY3" fmla="*/ 914400 h 914400"/>
              <a:gd name="connsiteX4" fmla="*/ 0 w 1226423"/>
              <a:gd name="connsiteY4" fmla="*/ 910066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423" h="914400">
                <a:moveTo>
                  <a:pt x="0" y="910066"/>
                </a:moveTo>
                <a:cubicBezTo>
                  <a:pt x="1445" y="842172"/>
                  <a:pt x="2889" y="774279"/>
                  <a:pt x="4334" y="706385"/>
                </a:cubicBezTo>
                <a:lnTo>
                  <a:pt x="1222090" y="0"/>
                </a:lnTo>
                <a:cubicBezTo>
                  <a:pt x="1223534" y="304800"/>
                  <a:pt x="1224979" y="609600"/>
                  <a:pt x="1226423" y="914400"/>
                </a:cubicBezTo>
                <a:lnTo>
                  <a:pt x="0" y="910066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1074745" y="4780015"/>
            <a:ext cx="858063" cy="862396"/>
          </a:xfrm>
          <a:custGeom>
            <a:avLst/>
            <a:gdLst>
              <a:gd name="connsiteX0" fmla="*/ 0 w 858063"/>
              <a:gd name="connsiteY0" fmla="*/ 862396 h 862396"/>
              <a:gd name="connsiteX1" fmla="*/ 0 w 858063"/>
              <a:gd name="connsiteY1" fmla="*/ 680383 h 862396"/>
              <a:gd name="connsiteX2" fmla="*/ 91007 w 858063"/>
              <a:gd name="connsiteY2" fmla="*/ 641380 h 862396"/>
              <a:gd name="connsiteX3" fmla="*/ 303355 w 858063"/>
              <a:gd name="connsiteY3" fmla="*/ 550374 h 862396"/>
              <a:gd name="connsiteX4" fmla="*/ 312023 w 858063"/>
              <a:gd name="connsiteY4" fmla="*/ 541706 h 862396"/>
              <a:gd name="connsiteX5" fmla="*/ 459367 w 858063"/>
              <a:gd name="connsiteY5" fmla="*/ 450700 h 862396"/>
              <a:gd name="connsiteX6" fmla="*/ 468034 w 858063"/>
              <a:gd name="connsiteY6" fmla="*/ 437699 h 862396"/>
              <a:gd name="connsiteX7" fmla="*/ 628379 w 858063"/>
              <a:gd name="connsiteY7" fmla="*/ 281687 h 862396"/>
              <a:gd name="connsiteX8" fmla="*/ 793058 w 858063"/>
              <a:gd name="connsiteY8" fmla="*/ 86673 h 862396"/>
              <a:gd name="connsiteX9" fmla="*/ 797391 w 858063"/>
              <a:gd name="connsiteY9" fmla="*/ 73672 h 862396"/>
              <a:gd name="connsiteX10" fmla="*/ 858063 w 858063"/>
              <a:gd name="connsiteY10" fmla="*/ 0 h 862396"/>
              <a:gd name="connsiteX11" fmla="*/ 858063 w 858063"/>
              <a:gd name="connsiteY11" fmla="*/ 862396 h 862396"/>
              <a:gd name="connsiteX12" fmla="*/ 0 w 858063"/>
              <a:gd name="connsiteY12" fmla="*/ 862396 h 86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8063" h="862396">
                <a:moveTo>
                  <a:pt x="0" y="862396"/>
                </a:moveTo>
                <a:lnTo>
                  <a:pt x="0" y="680383"/>
                </a:lnTo>
                <a:cubicBezTo>
                  <a:pt x="92357" y="645200"/>
                  <a:pt x="91007" y="678176"/>
                  <a:pt x="91007" y="641380"/>
                </a:cubicBezTo>
                <a:cubicBezTo>
                  <a:pt x="161790" y="611045"/>
                  <a:pt x="233154" y="582033"/>
                  <a:pt x="303355" y="550374"/>
                </a:cubicBezTo>
                <a:cubicBezTo>
                  <a:pt x="307080" y="548694"/>
                  <a:pt x="312023" y="541706"/>
                  <a:pt x="312023" y="541706"/>
                </a:cubicBezTo>
                <a:cubicBezTo>
                  <a:pt x="361138" y="511371"/>
                  <a:pt x="410720" y="481780"/>
                  <a:pt x="459367" y="450700"/>
                </a:cubicBezTo>
                <a:cubicBezTo>
                  <a:pt x="469055" y="444510"/>
                  <a:pt x="468034" y="444881"/>
                  <a:pt x="468034" y="437699"/>
                </a:cubicBezTo>
                <a:cubicBezTo>
                  <a:pt x="626394" y="288137"/>
                  <a:pt x="592062" y="354337"/>
                  <a:pt x="628379" y="281687"/>
                </a:cubicBezTo>
                <a:cubicBezTo>
                  <a:pt x="683272" y="216682"/>
                  <a:pt x="739406" y="152706"/>
                  <a:pt x="793058" y="86673"/>
                </a:cubicBezTo>
                <a:cubicBezTo>
                  <a:pt x="795939" y="83128"/>
                  <a:pt x="797391" y="73672"/>
                  <a:pt x="797391" y="73672"/>
                </a:cubicBezTo>
                <a:lnTo>
                  <a:pt x="858063" y="0"/>
                </a:lnTo>
                <a:lnTo>
                  <a:pt x="858063" y="862396"/>
                </a:lnTo>
                <a:lnTo>
                  <a:pt x="0" y="862396"/>
                </a:lnTo>
                <a:close/>
              </a:path>
            </a:pathLst>
          </a:cu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5505450" y="3000375"/>
            <a:ext cx="819150" cy="866775"/>
          </a:xfrm>
          <a:custGeom>
            <a:avLst/>
            <a:gdLst>
              <a:gd name="connsiteX0" fmla="*/ 0 w 819150"/>
              <a:gd name="connsiteY0" fmla="*/ 228600 h 866775"/>
              <a:gd name="connsiteX1" fmla="*/ 9525 w 819150"/>
              <a:gd name="connsiteY1" fmla="*/ 0 h 866775"/>
              <a:gd name="connsiteX2" fmla="*/ 819150 w 819150"/>
              <a:gd name="connsiteY2" fmla="*/ 9525 h 866775"/>
              <a:gd name="connsiteX3" fmla="*/ 809625 w 819150"/>
              <a:gd name="connsiteY3" fmla="*/ 866775 h 866775"/>
              <a:gd name="connsiteX4" fmla="*/ 742950 w 819150"/>
              <a:gd name="connsiteY4" fmla="*/ 762000 h 866775"/>
              <a:gd name="connsiteX5" fmla="*/ 695325 w 819150"/>
              <a:gd name="connsiteY5" fmla="*/ 657225 h 866775"/>
              <a:gd name="connsiteX6" fmla="*/ 685800 w 819150"/>
              <a:gd name="connsiteY6" fmla="*/ 647700 h 866775"/>
              <a:gd name="connsiteX7" fmla="*/ 657225 w 819150"/>
              <a:gd name="connsiteY7" fmla="*/ 581025 h 866775"/>
              <a:gd name="connsiteX8" fmla="*/ 638175 w 819150"/>
              <a:gd name="connsiteY8" fmla="*/ 533400 h 866775"/>
              <a:gd name="connsiteX9" fmla="*/ 609600 w 819150"/>
              <a:gd name="connsiteY9" fmla="*/ 495300 h 866775"/>
              <a:gd name="connsiteX10" fmla="*/ 552450 w 819150"/>
              <a:gd name="connsiteY10" fmla="*/ 438150 h 866775"/>
              <a:gd name="connsiteX11" fmla="*/ 466725 w 819150"/>
              <a:gd name="connsiteY11" fmla="*/ 361950 h 866775"/>
              <a:gd name="connsiteX12" fmla="*/ 428625 w 819150"/>
              <a:gd name="connsiteY12" fmla="*/ 361950 h 866775"/>
              <a:gd name="connsiteX13" fmla="*/ 247650 w 819150"/>
              <a:gd name="connsiteY13" fmla="*/ 285750 h 866775"/>
              <a:gd name="connsiteX14" fmla="*/ 190500 w 819150"/>
              <a:gd name="connsiteY14" fmla="*/ 266700 h 866775"/>
              <a:gd name="connsiteX15" fmla="*/ 0 w 819150"/>
              <a:gd name="connsiteY15" fmla="*/ 22860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9150" h="866775">
                <a:moveTo>
                  <a:pt x="0" y="228600"/>
                </a:moveTo>
                <a:lnTo>
                  <a:pt x="9525" y="0"/>
                </a:lnTo>
                <a:lnTo>
                  <a:pt x="819150" y="9525"/>
                </a:lnTo>
                <a:lnTo>
                  <a:pt x="809625" y="866775"/>
                </a:lnTo>
                <a:cubicBezTo>
                  <a:pt x="757639" y="773200"/>
                  <a:pt x="785114" y="804164"/>
                  <a:pt x="742950" y="762000"/>
                </a:cubicBezTo>
                <a:cubicBezTo>
                  <a:pt x="720455" y="702015"/>
                  <a:pt x="725160" y="697005"/>
                  <a:pt x="695325" y="657225"/>
                </a:cubicBezTo>
                <a:cubicBezTo>
                  <a:pt x="692631" y="653633"/>
                  <a:pt x="688975" y="650875"/>
                  <a:pt x="685800" y="647700"/>
                </a:cubicBezTo>
                <a:cubicBezTo>
                  <a:pt x="676275" y="625475"/>
                  <a:pt x="666205" y="603476"/>
                  <a:pt x="657225" y="581025"/>
                </a:cubicBezTo>
                <a:cubicBezTo>
                  <a:pt x="633685" y="522175"/>
                  <a:pt x="660513" y="578076"/>
                  <a:pt x="638175" y="533400"/>
                </a:cubicBezTo>
                <a:cubicBezTo>
                  <a:pt x="628650" y="520700"/>
                  <a:pt x="618704" y="508305"/>
                  <a:pt x="609600" y="495300"/>
                </a:cubicBezTo>
                <a:cubicBezTo>
                  <a:pt x="565897" y="432866"/>
                  <a:pt x="594972" y="438150"/>
                  <a:pt x="552450" y="438150"/>
                </a:cubicBezTo>
                <a:cubicBezTo>
                  <a:pt x="534832" y="420532"/>
                  <a:pt x="488919" y="371814"/>
                  <a:pt x="466725" y="361950"/>
                </a:cubicBezTo>
                <a:cubicBezTo>
                  <a:pt x="455120" y="356792"/>
                  <a:pt x="441325" y="361950"/>
                  <a:pt x="428625" y="361950"/>
                </a:cubicBezTo>
                <a:cubicBezTo>
                  <a:pt x="368300" y="336550"/>
                  <a:pt x="309745" y="306448"/>
                  <a:pt x="247650" y="285750"/>
                </a:cubicBezTo>
                <a:lnTo>
                  <a:pt x="190500" y="266700"/>
                </a:lnTo>
                <a:lnTo>
                  <a:pt x="0" y="228600"/>
                </a:lnTo>
                <a:close/>
              </a:path>
            </a:pathLst>
          </a:cu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1500166" y="2205034"/>
            <a:ext cx="1241208" cy="723900"/>
          </a:xfrm>
          <a:custGeom>
            <a:avLst/>
            <a:gdLst>
              <a:gd name="connsiteX0" fmla="*/ 22008 w 1241208"/>
              <a:gd name="connsiteY0" fmla="*/ 723900 h 723900"/>
              <a:gd name="connsiteX1" fmla="*/ 1241208 w 1241208"/>
              <a:gd name="connsiteY1" fmla="*/ 723900 h 723900"/>
              <a:gd name="connsiteX2" fmla="*/ 1193583 w 1241208"/>
              <a:gd name="connsiteY2" fmla="*/ 628650 h 723900"/>
              <a:gd name="connsiteX3" fmla="*/ 1136433 w 1241208"/>
              <a:gd name="connsiteY3" fmla="*/ 485775 h 723900"/>
              <a:gd name="connsiteX4" fmla="*/ 1060233 w 1241208"/>
              <a:gd name="connsiteY4" fmla="*/ 295275 h 723900"/>
              <a:gd name="connsiteX5" fmla="*/ 1060233 w 1241208"/>
              <a:gd name="connsiteY5" fmla="*/ 285750 h 723900"/>
              <a:gd name="connsiteX6" fmla="*/ 945933 w 1241208"/>
              <a:gd name="connsiteY6" fmla="*/ 123825 h 723900"/>
              <a:gd name="connsiteX7" fmla="*/ 812583 w 1241208"/>
              <a:gd name="connsiteY7" fmla="*/ 57150 h 723900"/>
              <a:gd name="connsiteX8" fmla="*/ 707808 w 1241208"/>
              <a:gd name="connsiteY8" fmla="*/ 0 h 723900"/>
              <a:gd name="connsiteX9" fmla="*/ 507783 w 1241208"/>
              <a:gd name="connsiteY9" fmla="*/ 9525 h 723900"/>
              <a:gd name="connsiteX10" fmla="*/ 345858 w 1241208"/>
              <a:gd name="connsiteY10" fmla="*/ 152400 h 723900"/>
              <a:gd name="connsiteX11" fmla="*/ 231558 w 1241208"/>
              <a:gd name="connsiteY11" fmla="*/ 285750 h 723900"/>
              <a:gd name="connsiteX12" fmla="*/ 155358 w 1241208"/>
              <a:gd name="connsiteY12" fmla="*/ 409575 h 723900"/>
              <a:gd name="connsiteX13" fmla="*/ 79158 w 1241208"/>
              <a:gd name="connsiteY13" fmla="*/ 600075 h 723900"/>
              <a:gd name="connsiteX14" fmla="*/ 22008 w 1241208"/>
              <a:gd name="connsiteY14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1208" h="723900">
                <a:moveTo>
                  <a:pt x="22008" y="723900"/>
                </a:moveTo>
                <a:lnTo>
                  <a:pt x="1241208" y="723900"/>
                </a:lnTo>
                <a:cubicBezTo>
                  <a:pt x="1182424" y="625927"/>
                  <a:pt x="1147031" y="628650"/>
                  <a:pt x="1193583" y="628650"/>
                </a:cubicBezTo>
                <a:lnTo>
                  <a:pt x="1136433" y="485775"/>
                </a:lnTo>
                <a:cubicBezTo>
                  <a:pt x="1016223" y="258712"/>
                  <a:pt x="1036292" y="391038"/>
                  <a:pt x="1060233" y="295275"/>
                </a:cubicBezTo>
                <a:cubicBezTo>
                  <a:pt x="1061003" y="292195"/>
                  <a:pt x="1060233" y="288925"/>
                  <a:pt x="1060233" y="285750"/>
                </a:cubicBezTo>
                <a:cubicBezTo>
                  <a:pt x="939734" y="145168"/>
                  <a:pt x="945933" y="210944"/>
                  <a:pt x="945933" y="123825"/>
                </a:cubicBezTo>
                <a:lnTo>
                  <a:pt x="812583" y="57150"/>
                </a:lnTo>
                <a:lnTo>
                  <a:pt x="707808" y="0"/>
                </a:lnTo>
                <a:lnTo>
                  <a:pt x="507783" y="9525"/>
                </a:lnTo>
                <a:lnTo>
                  <a:pt x="345858" y="152400"/>
                </a:lnTo>
                <a:lnTo>
                  <a:pt x="231558" y="285750"/>
                </a:lnTo>
                <a:cubicBezTo>
                  <a:pt x="163378" y="412370"/>
                  <a:pt x="211761" y="409575"/>
                  <a:pt x="155358" y="409575"/>
                </a:cubicBezTo>
                <a:cubicBezTo>
                  <a:pt x="68330" y="602970"/>
                  <a:pt x="0" y="600075"/>
                  <a:pt x="79158" y="600075"/>
                </a:cubicBezTo>
                <a:lnTo>
                  <a:pt x="22008" y="723900"/>
                </a:lnTo>
                <a:close/>
              </a:path>
            </a:pathLst>
          </a:custGeom>
          <a:gradFill flip="none" rotWithShape="1">
            <a:gsLst>
              <a:gs pos="0">
                <a:srgbClr val="119145">
                  <a:tint val="66000"/>
                  <a:satMod val="160000"/>
                </a:srgbClr>
              </a:gs>
              <a:gs pos="50000">
                <a:srgbClr val="119145">
                  <a:tint val="44500"/>
                  <a:satMod val="160000"/>
                </a:srgbClr>
              </a:gs>
              <a:gs pos="100000">
                <a:srgbClr val="11914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28794" y="428604"/>
            <a:ext cx="560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Криволинейная трапеция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42910" y="2928934"/>
            <a:ext cx="2857520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357818" y="3000372"/>
            <a:ext cx="2857520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42910" y="5643578"/>
            <a:ext cx="2857520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29256" y="5643578"/>
            <a:ext cx="2857520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215076" y="2428074"/>
            <a:ext cx="257176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5358612" y="2570950"/>
            <a:ext cx="2571768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00828" y="5214156"/>
            <a:ext cx="2000264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5607851" y="5322107"/>
            <a:ext cx="2071702" cy="158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1"/>
          <p:cNvSpPr>
            <a:spLocks/>
          </p:cNvSpPr>
          <p:nvPr/>
        </p:nvSpPr>
        <p:spPr bwMode="auto">
          <a:xfrm rot="10800000">
            <a:off x="1285852" y="2143116"/>
            <a:ext cx="1687512" cy="1463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" y="1105"/>
              </a:cxn>
              <a:cxn ang="0">
                <a:pos x="987" y="1729"/>
              </a:cxn>
              <a:cxn ang="0">
                <a:pos x="1574" y="1945"/>
              </a:cxn>
              <a:cxn ang="0">
                <a:pos x="2169" y="1687"/>
              </a:cxn>
              <a:cxn ang="0">
                <a:pos x="2612" y="1105"/>
              </a:cxn>
              <a:cxn ang="0">
                <a:pos x="3143" y="7"/>
              </a:cxn>
            </a:cxnLst>
            <a:rect l="0" t="0" r="r" b="b"/>
            <a:pathLst>
              <a:path w="3143" h="1952">
                <a:moveTo>
                  <a:pt x="0" y="0"/>
                </a:moveTo>
                <a:cubicBezTo>
                  <a:pt x="71" y="205"/>
                  <a:pt x="360" y="817"/>
                  <a:pt x="524" y="1105"/>
                </a:cubicBezTo>
                <a:cubicBezTo>
                  <a:pt x="688" y="1393"/>
                  <a:pt x="812" y="1589"/>
                  <a:pt x="987" y="1729"/>
                </a:cubicBezTo>
                <a:cubicBezTo>
                  <a:pt x="1162" y="1869"/>
                  <a:pt x="1377" y="1952"/>
                  <a:pt x="1574" y="1945"/>
                </a:cubicBezTo>
                <a:cubicBezTo>
                  <a:pt x="1771" y="1938"/>
                  <a:pt x="1996" y="1827"/>
                  <a:pt x="2169" y="1687"/>
                </a:cubicBezTo>
                <a:cubicBezTo>
                  <a:pt x="2342" y="1547"/>
                  <a:pt x="2450" y="1385"/>
                  <a:pt x="2612" y="1105"/>
                </a:cubicBezTo>
                <a:cubicBezTo>
                  <a:pt x="2774" y="825"/>
                  <a:pt x="3033" y="237"/>
                  <a:pt x="3143" y="7"/>
                </a:cubicBezTo>
              </a:path>
            </a:pathLst>
          </a:custGeom>
          <a:noFill/>
          <a:ln w="57150" cap="flat" cmpd="sng">
            <a:solidFill>
              <a:srgbClr val="1F82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429256" y="4429132"/>
            <a:ext cx="2571768" cy="1500198"/>
          </a:xfrm>
          <a:prstGeom prst="line">
            <a:avLst/>
          </a:prstGeom>
          <a:ln w="38100">
            <a:solidFill>
              <a:srgbClr val="6F1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6929454" y="1428736"/>
            <a:ext cx="1652571" cy="1466864"/>
          </a:xfrm>
          <a:custGeom>
            <a:avLst/>
            <a:gdLst>
              <a:gd name="connsiteX0" fmla="*/ 0 w 1685925"/>
              <a:gd name="connsiteY0" fmla="*/ 0 h 1790700"/>
              <a:gd name="connsiteX1" fmla="*/ 285750 w 1685925"/>
              <a:gd name="connsiteY1" fmla="*/ 1333500 h 1790700"/>
              <a:gd name="connsiteX2" fmla="*/ 1685925 w 1685925"/>
              <a:gd name="connsiteY2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5925" h="1790700">
                <a:moveTo>
                  <a:pt x="0" y="0"/>
                </a:moveTo>
                <a:cubicBezTo>
                  <a:pt x="2381" y="517525"/>
                  <a:pt x="4763" y="1035050"/>
                  <a:pt x="285750" y="1333500"/>
                </a:cubicBezTo>
                <a:cubicBezTo>
                  <a:pt x="566738" y="1631950"/>
                  <a:pt x="1126331" y="1711325"/>
                  <a:pt x="1685925" y="17907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5613348" flipV="1">
            <a:off x="4893287" y="3008928"/>
            <a:ext cx="1393176" cy="1768837"/>
          </a:xfrm>
          <a:custGeom>
            <a:avLst/>
            <a:gdLst>
              <a:gd name="connsiteX0" fmla="*/ 0 w 1685925"/>
              <a:gd name="connsiteY0" fmla="*/ 0 h 1790700"/>
              <a:gd name="connsiteX1" fmla="*/ 285750 w 1685925"/>
              <a:gd name="connsiteY1" fmla="*/ 1333500 h 1790700"/>
              <a:gd name="connsiteX2" fmla="*/ 1685925 w 1685925"/>
              <a:gd name="connsiteY2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5925" h="1790700">
                <a:moveTo>
                  <a:pt x="0" y="0"/>
                </a:moveTo>
                <a:cubicBezTo>
                  <a:pt x="2381" y="517525"/>
                  <a:pt x="4763" y="1035050"/>
                  <a:pt x="285750" y="1333500"/>
                </a:cubicBezTo>
                <a:cubicBezTo>
                  <a:pt x="566738" y="1631950"/>
                  <a:pt x="1126331" y="1711325"/>
                  <a:pt x="1685925" y="17907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428728" y="29289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0298" y="29289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8728" y="55721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43702" y="30003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2264" y="56435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5918" y="55721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7224" y="5643578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0760" y="5643578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-1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58082" y="56435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2198" y="257174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86380" y="257174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85918" y="1643050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У=х²+2х</a:t>
            </a:r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2071670" y="4071942"/>
          <a:ext cx="104775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Формула" r:id="rId3" imgW="419040" imgH="228600" progId="Equation.3">
                  <p:embed/>
                </p:oleObj>
              </mc:Choice>
              <mc:Fallback>
                <p:oleObj name="Формула" r:id="rId3" imgW="4190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071942"/>
                        <a:ext cx="104775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 flipV="1">
          <a:off x="7072330" y="1357298"/>
          <a:ext cx="625478" cy="73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Формула" r:id="rId5" imgW="393480" imgH="393480" progId="Equation.3">
                  <p:embed/>
                </p:oleObj>
              </mc:Choice>
              <mc:Fallback>
                <p:oleObj name="Формула" r:id="rId5" imgW="3934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7072330" y="1357298"/>
                        <a:ext cx="625478" cy="7318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 rot="20795490">
            <a:off x="6669242" y="4027474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У=0,5х+1</a:t>
            </a:r>
          </a:p>
        </p:txBody>
      </p:sp>
      <p:cxnSp>
        <p:nvCxnSpPr>
          <p:cNvPr id="51" name="Прямая соединительная линия 50"/>
          <p:cNvCxnSpPr>
            <a:stCxn id="42" idx="2"/>
          </p:cNvCxnSpPr>
          <p:nvPr/>
        </p:nvCxnSpPr>
        <p:spPr>
          <a:xfrm rot="5400000">
            <a:off x="5411583" y="3122521"/>
            <a:ext cx="181277" cy="305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1" idx="2"/>
          </p:cNvCxnSpPr>
          <p:nvPr/>
        </p:nvCxnSpPr>
        <p:spPr>
          <a:xfrm rot="5400000">
            <a:off x="5875930" y="3443992"/>
            <a:ext cx="824219" cy="305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964332" y="5534784"/>
            <a:ext cx="216000" cy="1588"/>
          </a:xfrm>
          <a:prstGeom prst="line">
            <a:avLst/>
          </a:prstGeom>
          <a:ln w="38100">
            <a:solidFill>
              <a:srgbClr val="6F1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H="1" flipV="1">
            <a:off x="1497588" y="5217528"/>
            <a:ext cx="864000" cy="1588"/>
          </a:xfrm>
          <a:prstGeom prst="line">
            <a:avLst/>
          </a:prstGeom>
          <a:ln w="38100">
            <a:solidFill>
              <a:srgbClr val="6F1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81025" y="4086225"/>
            <a:ext cx="1581150" cy="1438275"/>
          </a:xfrm>
          <a:custGeom>
            <a:avLst/>
            <a:gdLst>
              <a:gd name="connsiteX0" fmla="*/ 0 w 1581150"/>
              <a:gd name="connsiteY0" fmla="*/ 1438275 h 1438275"/>
              <a:gd name="connsiteX1" fmla="*/ 504825 w 1581150"/>
              <a:gd name="connsiteY1" fmla="*/ 1362075 h 1438275"/>
              <a:gd name="connsiteX2" fmla="*/ 942975 w 1581150"/>
              <a:gd name="connsiteY2" fmla="*/ 1123950 h 1438275"/>
              <a:gd name="connsiteX3" fmla="*/ 1333500 w 1581150"/>
              <a:gd name="connsiteY3" fmla="*/ 695325 h 1438275"/>
              <a:gd name="connsiteX4" fmla="*/ 1581150 w 1581150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50" h="1438275">
                <a:moveTo>
                  <a:pt x="0" y="1438275"/>
                </a:moveTo>
                <a:cubicBezTo>
                  <a:pt x="173831" y="1426369"/>
                  <a:pt x="347663" y="1414463"/>
                  <a:pt x="504825" y="1362075"/>
                </a:cubicBezTo>
                <a:cubicBezTo>
                  <a:pt x="661988" y="1309688"/>
                  <a:pt x="804863" y="1235075"/>
                  <a:pt x="942975" y="1123950"/>
                </a:cubicBezTo>
                <a:cubicBezTo>
                  <a:pt x="1081087" y="1012825"/>
                  <a:pt x="1227138" y="882650"/>
                  <a:pt x="1333500" y="695325"/>
                </a:cubicBezTo>
                <a:cubicBezTo>
                  <a:pt x="1439863" y="508000"/>
                  <a:pt x="1581150" y="0"/>
                  <a:pt x="158115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rot="5400000" flipH="1" flipV="1">
            <a:off x="6179306" y="5536470"/>
            <a:ext cx="21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7033752" y="5182090"/>
            <a:ext cx="93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778</Words>
  <Application>Microsoft Office PowerPoint</Application>
  <PresentationFormat>Экран (4:3)</PresentationFormat>
  <Paragraphs>191</Paragraphs>
  <Slides>28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Times New Roman</vt:lpstr>
      <vt:lpstr>Тема Office</vt:lpstr>
      <vt:lpstr>Специальное оформление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вычислить площадь данных трапеций?</vt:lpstr>
      <vt:lpstr>Площадь криволинейной трапеции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Изобразить криволинейную трапецию, ограниченную графиком функции  y = (x-1)2, осью Ox и прямой x=2.</vt:lpstr>
      <vt:lpstr>Презентация PowerPoint</vt:lpstr>
      <vt:lpstr>Презентация PowerPoint</vt:lpstr>
      <vt:lpstr>Презентация PowerPoint</vt:lpstr>
      <vt:lpstr>Вычислите площадь криволинейной трапеции 2-мя способами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криволинейной трапеции и интеграл.</dc:title>
  <dc:creator>Екатерина</dc:creator>
  <cp:lastModifiedBy>Екатерина Киреева</cp:lastModifiedBy>
  <cp:revision>105</cp:revision>
  <dcterms:created xsi:type="dcterms:W3CDTF">2012-04-19T00:58:03Z</dcterms:created>
  <dcterms:modified xsi:type="dcterms:W3CDTF">2022-10-26T09:28:20Z</dcterms:modified>
</cp:coreProperties>
</file>